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94" r:id="rId1"/>
  </p:sldMasterIdLst>
  <p:notesMasterIdLst>
    <p:notesMasterId r:id="rId20"/>
  </p:notesMasterIdLst>
  <p:sldIdLst>
    <p:sldId id="256" r:id="rId2"/>
    <p:sldId id="289" r:id="rId3"/>
    <p:sldId id="290" r:id="rId4"/>
    <p:sldId id="291" r:id="rId5"/>
    <p:sldId id="292" r:id="rId6"/>
    <p:sldId id="280" r:id="rId7"/>
    <p:sldId id="276" r:id="rId8"/>
    <p:sldId id="281" r:id="rId9"/>
    <p:sldId id="282" r:id="rId10"/>
    <p:sldId id="277" r:id="rId11"/>
    <p:sldId id="274" r:id="rId12"/>
    <p:sldId id="275" r:id="rId13"/>
    <p:sldId id="286" r:id="rId14"/>
    <p:sldId id="287" r:id="rId15"/>
    <p:sldId id="288" r:id="rId16"/>
    <p:sldId id="293" r:id="rId17"/>
    <p:sldId id="294" r:id="rId18"/>
    <p:sldId id="29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878"/>
    <p:restoredTop sz="92563"/>
  </p:normalViewPr>
  <p:slideViewPr>
    <p:cSldViewPr snapToGrid="0" snapToObjects="1">
      <p:cViewPr>
        <p:scale>
          <a:sx n="99" d="100"/>
          <a:sy n="99" d="100"/>
        </p:scale>
        <p:origin x="256" y="10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F4D68C-DE5E-49CA-9488-27C479139975}" type="datetimeFigureOut">
              <a:rPr lang="en-US" smtClean="0"/>
              <a:t>8/15/17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ABE15A-FEFC-4E93-826E-780E6711B972}" type="slidenum">
              <a:rPr lang="en-US" smtClean="0"/>
              <a:t>‹#›</a:t>
            </a:fld>
            <a:endParaRPr lang="en-US"/>
          </a:p>
        </p:txBody>
      </p:sp>
    </p:spTree>
    <p:extLst>
      <p:ext uri="{BB962C8B-B14F-4D97-AF65-F5344CB8AC3E}">
        <p14:creationId xmlns:p14="http://schemas.microsoft.com/office/powerpoint/2010/main" val="4044125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ABE15A-FEFC-4E93-826E-780E6711B972}" type="slidenum">
              <a:rPr lang="en-US" smtClean="0"/>
              <a:t>4</a:t>
            </a:fld>
            <a:endParaRPr lang="en-US"/>
          </a:p>
        </p:txBody>
      </p:sp>
    </p:spTree>
    <p:extLst>
      <p:ext uri="{BB962C8B-B14F-4D97-AF65-F5344CB8AC3E}">
        <p14:creationId xmlns:p14="http://schemas.microsoft.com/office/powerpoint/2010/main" val="2059738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ABE15A-FEFC-4E93-826E-780E6711B972}" type="slidenum">
              <a:rPr lang="en-US" smtClean="0"/>
              <a:t>7</a:t>
            </a:fld>
            <a:endParaRPr lang="en-US"/>
          </a:p>
        </p:txBody>
      </p:sp>
    </p:spTree>
    <p:extLst>
      <p:ext uri="{BB962C8B-B14F-4D97-AF65-F5344CB8AC3E}">
        <p14:creationId xmlns:p14="http://schemas.microsoft.com/office/powerpoint/2010/main" val="1431295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1863950"/>
      </p:ext>
    </p:extLst>
  </p:cSld>
  <p:clrMapOvr>
    <a:masterClrMapping/>
  </p:clrMapOvr>
  <p:timing>
    <p:tnLst>
      <p:par>
        <p:cTn id="1" dur="indefinite" restart="never" nodeType="tmRoot"/>
      </p:par>
    </p:tnLst>
  </p:timing>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5347896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78371469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796473"/>
          </a:xfrm>
        </p:spPr>
        <p:txBody>
          <a:bodyPr/>
          <a:lstStyle/>
          <a:p>
            <a:r>
              <a:rPr lang="en-US" dirty="0" smtClean="0"/>
              <a:t>Click to edit Master title style</a:t>
            </a:r>
            <a:endParaRPr lang="en-US" dirty="0"/>
          </a:p>
        </p:txBody>
      </p:sp>
      <p:sp>
        <p:nvSpPr>
          <p:cNvPr id="3" name="Content Placeholder 2"/>
          <p:cNvSpPr>
            <a:spLocks noGrp="1"/>
          </p:cNvSpPr>
          <p:nvPr>
            <p:ph idx="1"/>
          </p:nvPr>
        </p:nvSpPr>
        <p:spPr>
          <a:xfrm>
            <a:off x="1097280" y="1253066"/>
            <a:ext cx="10058400" cy="4989690"/>
          </a:xfrm>
        </p:spPr>
        <p:txBody>
          <a:bodyPr/>
          <a:lstStyle>
            <a:lvl1pPr>
              <a:spcAft>
                <a:spcPts val="1000"/>
              </a:spcAft>
              <a:defRPr/>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756692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8/15/17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3358177"/>
      </p:ext>
    </p:extLst>
  </p:cSld>
  <p:clrMapOvr>
    <a:masterClrMapping/>
  </p:clrMapOvr>
  <p:timing>
    <p:tnLst>
      <p:par>
        <p:cTn id="1" dur="indefinite" restart="never" nodeType="tmRoot"/>
      </p:par>
    </p:tnLst>
  </p:timing>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8/15/17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804307818"/>
      </p:ext>
    </p:extLst>
  </p:cSld>
  <p:clrMapOvr>
    <a:masterClrMapping/>
  </p:clrMapOvr>
  <p:timing>
    <p:tnLst>
      <p:par>
        <p:cTn id="1" dur="indefinite" restart="never" nodeType="tmRoot"/>
      </p:par>
    </p:tnLst>
  </p:timing>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8/15/17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84917839"/>
      </p:ext>
    </p:extLst>
  </p:cSld>
  <p:clrMapOvr>
    <a:masterClrMapping/>
  </p:clrMapOvr>
  <p:timing>
    <p:tnLst>
      <p:par>
        <p:cTn id="1" dur="indefinite" restart="never" nodeType="tmRoot"/>
      </p:par>
    </p:tnLst>
  </p:timing>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774553"/>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8/15/17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9337530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7DE6118-2437-4B30-8E3C-4D2BE6020583}" type="datetimeFigureOut">
              <a:rPr lang="en-US" smtClean="0"/>
              <a:t>8/15/17</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41250984"/>
      </p:ext>
    </p:extLst>
  </p:cSld>
  <p:clrMapOvr>
    <a:masterClrMapping/>
  </p:clrMapOvr>
  <p:timing>
    <p:tnLst>
      <p:par>
        <p:cTn id="1" dur="indefinite" restart="never" nodeType="tmRoot"/>
      </p:par>
    </p:tnLst>
  </p:timing>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7DE6118-2437-4B30-8E3C-4D2BE6020583}" type="datetimeFigureOut">
              <a:rPr lang="en-US" smtClean="0"/>
              <a:pPr/>
              <a:t>8/15/17</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623950598"/>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8/15/17</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36803086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774553"/>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097280" y="1263069"/>
            <a:ext cx="10058400" cy="4970290"/>
          </a:xfrm>
          <a:prstGeom prst="rect">
            <a:avLst/>
          </a:prstGeom>
        </p:spPr>
        <p:txBody>
          <a:bodyPr vert="horz" lIns="0" tIns="45720" rIns="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7DE6118-2437-4B30-8E3C-4D2BE6020583}" type="datetimeFigureOut">
              <a:rPr lang="en-US" smtClean="0"/>
              <a:pPr/>
              <a:t>8/15/17</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9E57DC2-970A-4B3E-BB1C-7A09969E49DF}" type="slidenum">
              <a:rPr lang="en-US" smtClean="0"/>
              <a:pPr/>
              <a:t>‹#›</a:t>
            </a:fld>
            <a:endParaRPr lang="en-US" dirty="0"/>
          </a:p>
        </p:txBody>
      </p:sp>
      <p:cxnSp>
        <p:nvCxnSpPr>
          <p:cNvPr id="10" name="Straight Connector 9"/>
          <p:cNvCxnSpPr/>
          <p:nvPr/>
        </p:nvCxnSpPr>
        <p:spPr>
          <a:xfrm>
            <a:off x="1193532" y="1162112"/>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886686"/>
      </p:ext>
    </p:extLst>
  </p:cSld>
  <p:clrMap bg1="lt1" tx1="dk1" bg2="lt2" tx2="dk2" accent1="accent1" accent2="accent2" accent3="accent3" accent4="accent4" accent5="accent5" accent6="accent6" hlink="hlink" folHlink="folHlink"/>
  <p:sldLayoutIdLst>
    <p:sldLayoutId id="2147484295" r:id="rId1"/>
    <p:sldLayoutId id="2147484296" r:id="rId2"/>
    <p:sldLayoutId id="2147484297" r:id="rId3"/>
    <p:sldLayoutId id="2147484298" r:id="rId4"/>
    <p:sldLayoutId id="2147484299" r:id="rId5"/>
    <p:sldLayoutId id="2147484300" r:id="rId6"/>
    <p:sldLayoutId id="2147484301" r:id="rId7"/>
    <p:sldLayoutId id="2147484302" r:id="rId8"/>
    <p:sldLayoutId id="2147484303" r:id="rId9"/>
    <p:sldLayoutId id="2147484304" r:id="rId10"/>
    <p:sldLayoutId id="2147484305" r:id="rId11"/>
  </p:sldLayoutIdLst>
  <p:timing>
    <p:tnLst>
      <p:par>
        <p:cTn id="1" dur="indefinite" restart="never" nodeType="tmRoot"/>
      </p:par>
    </p:tnLst>
  </p:timing>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8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24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20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https://github.com/rstudio/cheatsheets/raw/master/source/pdfs/data-transformation-cheatsheet.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emf"/><Relationship Id="rId3" Type="http://schemas.openxmlformats.org/officeDocument/2006/relationships/image" Target="../media/image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emf"/><Relationship Id="rId3" Type="http://schemas.openxmlformats.org/officeDocument/2006/relationships/image" Target="../media/image6.emf"/></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9.emf"/><Relationship Id="rId1" Type="http://schemas.openxmlformats.org/officeDocument/2006/relationships/slideLayout" Target="../slideLayouts/slideLayout6.xml"/><Relationship Id="rId2"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Tidy data, wrangling, </a:t>
            </a:r>
            <a:r>
              <a:rPr lang="en-US" dirty="0" smtClean="0"/>
              <a:t>and </a:t>
            </a:r>
            <a:r>
              <a:rPr lang="en-US" dirty="0"/>
              <a:t>p</a:t>
            </a:r>
            <a:r>
              <a:rPr lang="en-US" dirty="0" smtClean="0"/>
              <a:t>ipelines </a:t>
            </a:r>
            <a:r>
              <a:rPr lang="en-US" dirty="0" smtClean="0"/>
              <a:t>in </a:t>
            </a:r>
            <a:r>
              <a:rPr lang="en-US" i="1" dirty="0" smtClean="0"/>
              <a:t>R</a:t>
            </a:r>
            <a:endParaRPr lang="en-US" i="1" dirty="0"/>
          </a:p>
        </p:txBody>
      </p:sp>
      <p:sp>
        <p:nvSpPr>
          <p:cNvPr id="3" name="Subtitle 2"/>
          <p:cNvSpPr>
            <a:spLocks noGrp="1"/>
          </p:cNvSpPr>
          <p:nvPr>
            <p:ph type="subTitle" idx="1"/>
          </p:nvPr>
        </p:nvSpPr>
        <p:spPr/>
        <p:txBody>
          <a:bodyPr/>
          <a:lstStyle/>
          <a:p>
            <a:r>
              <a:rPr lang="en-US" dirty="0" smtClean="0"/>
              <a:t>R Bootcamp 2017</a:t>
            </a:r>
          </a:p>
          <a:p>
            <a:r>
              <a:rPr lang="en-US" cap="none" dirty="0" smtClean="0"/>
              <a:t>Michael Hallquist</a:t>
            </a:r>
          </a:p>
        </p:txBody>
      </p:sp>
    </p:spTree>
    <p:extLst>
      <p:ext uri="{BB962C8B-B14F-4D97-AF65-F5344CB8AC3E}">
        <p14:creationId xmlns:p14="http://schemas.microsoft.com/office/powerpoint/2010/main" val="9022703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data tidying verbs</a:t>
            </a:r>
            <a:endParaRPr lang="en-US" dirty="0"/>
          </a:p>
        </p:txBody>
      </p:sp>
      <p:sp>
        <p:nvSpPr>
          <p:cNvPr id="3" name="Content Placeholder 2"/>
          <p:cNvSpPr>
            <a:spLocks noGrp="1"/>
          </p:cNvSpPr>
          <p:nvPr>
            <p:ph idx="1"/>
          </p:nvPr>
        </p:nvSpPr>
        <p:spPr/>
        <p:txBody>
          <a:bodyPr/>
          <a:lstStyle/>
          <a:p>
            <a:r>
              <a:rPr lang="en-US" u="sng" dirty="0"/>
              <a:t>g</a:t>
            </a:r>
            <a:r>
              <a:rPr lang="en-US" u="sng" dirty="0" smtClean="0"/>
              <a:t>ather</a:t>
            </a:r>
            <a:r>
              <a:rPr lang="en-US" dirty="0"/>
              <a:t>: </a:t>
            </a:r>
            <a:r>
              <a:rPr lang="en-US" dirty="0" smtClean="0"/>
              <a:t>combine </a:t>
            </a:r>
            <a:r>
              <a:rPr lang="en-US" dirty="0"/>
              <a:t>multiple columns into a single column with a key-value pair </a:t>
            </a:r>
            <a:r>
              <a:rPr lang="en-US" dirty="0" smtClean="0"/>
              <a:t>format</a:t>
            </a:r>
          </a:p>
          <a:p>
            <a:r>
              <a:rPr lang="en-US" u="sng" dirty="0"/>
              <a:t>s</a:t>
            </a:r>
            <a:r>
              <a:rPr lang="en-US" u="sng" dirty="0" smtClean="0"/>
              <a:t>pread</a:t>
            </a:r>
            <a:r>
              <a:rPr lang="en-US" dirty="0"/>
              <a:t>: divide key-value </a:t>
            </a:r>
            <a:r>
              <a:rPr lang="en-US" dirty="0" smtClean="0"/>
              <a:t>rows into columns</a:t>
            </a:r>
          </a:p>
          <a:p>
            <a:endParaRPr lang="en-US" dirty="0" smtClean="0"/>
          </a:p>
          <a:p>
            <a:endParaRPr lang="en-US" dirty="0"/>
          </a:p>
          <a:p>
            <a:r>
              <a:rPr lang="en-US" u="sng" dirty="0" smtClean="0"/>
              <a:t>u</a:t>
            </a:r>
            <a:r>
              <a:rPr lang="en-US" u="sng" dirty="0" smtClean="0"/>
              <a:t>nite</a:t>
            </a:r>
            <a:r>
              <a:rPr lang="en-US" u="sng" dirty="0" smtClean="0"/>
              <a:t>:</a:t>
            </a:r>
            <a:r>
              <a:rPr lang="en-US" dirty="0" smtClean="0"/>
              <a:t> merge two columns (variables) into one (pasting together)</a:t>
            </a:r>
          </a:p>
          <a:p>
            <a:r>
              <a:rPr lang="en-US" u="sng" dirty="0"/>
              <a:t>s</a:t>
            </a:r>
            <a:r>
              <a:rPr lang="en-US" u="sng" dirty="0" smtClean="0"/>
              <a:t>eparate</a:t>
            </a:r>
            <a:r>
              <a:rPr lang="en-US" dirty="0" smtClean="0"/>
              <a:t>: </a:t>
            </a:r>
            <a:r>
              <a:rPr lang="en-US" dirty="0"/>
              <a:t>split a single variable into multiple variables. Useful when values represent many attributes (e.g., sex and age).</a:t>
            </a:r>
            <a:endParaRPr lang="en-US" u="sng" dirty="0" smtClean="0"/>
          </a:p>
          <a:p>
            <a:endParaRPr lang="en-US" dirty="0"/>
          </a:p>
          <a:p>
            <a:endParaRPr lang="en-US" dirty="0"/>
          </a:p>
          <a:p>
            <a:endParaRPr lang="en-US" u="sng" dirty="0"/>
          </a:p>
          <a:p>
            <a:endParaRPr lang="en-US" dirty="0"/>
          </a:p>
        </p:txBody>
      </p:sp>
    </p:spTree>
    <p:extLst>
      <p:ext uri="{BB962C8B-B14F-4D97-AF65-F5344CB8AC3E}">
        <p14:creationId xmlns:p14="http://schemas.microsoft.com/office/powerpoint/2010/main" val="42106580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Core data wrangling verbs</a:t>
            </a:r>
            <a:endParaRPr lang="en-US" dirty="0"/>
          </a:p>
        </p:txBody>
      </p:sp>
      <p:sp>
        <p:nvSpPr>
          <p:cNvPr id="3" name="Content Placeholder 2"/>
          <p:cNvSpPr>
            <a:spLocks noGrp="1"/>
          </p:cNvSpPr>
          <p:nvPr>
            <p:ph idx="1"/>
          </p:nvPr>
        </p:nvSpPr>
        <p:spPr/>
        <p:txBody>
          <a:bodyPr>
            <a:normAutofit/>
          </a:bodyPr>
          <a:lstStyle/>
          <a:p>
            <a:r>
              <a:rPr lang="en-US" u="sng" dirty="0"/>
              <a:t>f</a:t>
            </a:r>
            <a:r>
              <a:rPr lang="en-US" u="sng" dirty="0" smtClean="0"/>
              <a:t>ilter</a:t>
            </a:r>
            <a:r>
              <a:rPr lang="en-US" dirty="0"/>
              <a:t>: </a:t>
            </a:r>
            <a:r>
              <a:rPr lang="en-US" dirty="0" smtClean="0"/>
              <a:t>subset </a:t>
            </a:r>
            <a:r>
              <a:rPr lang="en-US" dirty="0"/>
              <a:t>or </a:t>
            </a:r>
            <a:r>
              <a:rPr lang="en-US" dirty="0" smtClean="0"/>
              <a:t>remove </a:t>
            </a:r>
            <a:r>
              <a:rPr lang="en-US" dirty="0" smtClean="0"/>
              <a:t>observations (rows</a:t>
            </a:r>
            <a:r>
              <a:rPr lang="en-US" dirty="0" smtClean="0"/>
              <a:t>)</a:t>
            </a:r>
            <a:endParaRPr lang="en-US" dirty="0" smtClean="0"/>
          </a:p>
          <a:p>
            <a:r>
              <a:rPr lang="en-US" u="sng" dirty="0"/>
              <a:t>s</a:t>
            </a:r>
            <a:r>
              <a:rPr lang="en-US" u="sng" dirty="0" smtClean="0"/>
              <a:t>elect</a:t>
            </a:r>
            <a:r>
              <a:rPr lang="en-US" dirty="0"/>
              <a:t>: subset </a:t>
            </a:r>
            <a:r>
              <a:rPr lang="en-US" dirty="0" smtClean="0"/>
              <a:t>or remove a </a:t>
            </a:r>
            <a:r>
              <a:rPr lang="en-US" dirty="0"/>
              <a:t>group of columns (variables</a:t>
            </a:r>
            <a:r>
              <a:rPr lang="en-US" dirty="0" smtClean="0"/>
              <a:t>)</a:t>
            </a:r>
            <a:endParaRPr lang="en-US" dirty="0"/>
          </a:p>
          <a:p>
            <a:r>
              <a:rPr lang="en-US" u="sng" dirty="0"/>
              <a:t>m</a:t>
            </a:r>
            <a:r>
              <a:rPr lang="en-US" u="sng" dirty="0" smtClean="0"/>
              <a:t>utate</a:t>
            </a:r>
            <a:r>
              <a:rPr lang="en-US" dirty="0" smtClean="0"/>
              <a:t> (transform</a:t>
            </a:r>
            <a:r>
              <a:rPr lang="en-US" dirty="0" smtClean="0"/>
              <a:t>): add </a:t>
            </a:r>
            <a:r>
              <a:rPr lang="en-US" dirty="0"/>
              <a:t>or </a:t>
            </a:r>
            <a:r>
              <a:rPr lang="en-US" dirty="0" smtClean="0"/>
              <a:t>modify one </a:t>
            </a:r>
            <a:r>
              <a:rPr lang="en-US" dirty="0"/>
              <a:t>or more </a:t>
            </a:r>
            <a:r>
              <a:rPr lang="en-US" dirty="0" smtClean="0"/>
              <a:t>variables</a:t>
            </a:r>
            <a:endParaRPr lang="en-US" dirty="0"/>
          </a:p>
          <a:p>
            <a:r>
              <a:rPr lang="en-US" u="sng" dirty="0"/>
              <a:t>s</a:t>
            </a:r>
            <a:r>
              <a:rPr lang="en-US" u="sng" dirty="0" smtClean="0"/>
              <a:t>ummarize</a:t>
            </a:r>
            <a:r>
              <a:rPr lang="en-US" dirty="0" smtClean="0"/>
              <a:t> (aggregate</a:t>
            </a:r>
            <a:r>
              <a:rPr lang="en-US" dirty="0" smtClean="0"/>
              <a:t>): </a:t>
            </a:r>
            <a:r>
              <a:rPr lang="en-US" dirty="0" smtClean="0"/>
              <a:t>collapse </a:t>
            </a:r>
            <a:r>
              <a:rPr lang="en-US" dirty="0"/>
              <a:t>multiple values into a single value (e.g., by summing or taking means</a:t>
            </a:r>
            <a:r>
              <a:rPr lang="en-US" dirty="0" smtClean="0"/>
              <a:t>)</a:t>
            </a:r>
            <a:endParaRPr lang="en-US" dirty="0"/>
          </a:p>
          <a:p>
            <a:r>
              <a:rPr lang="en-US" u="sng" dirty="0"/>
              <a:t>a</a:t>
            </a:r>
            <a:r>
              <a:rPr lang="en-US" u="sng" dirty="0" smtClean="0"/>
              <a:t>rrange</a:t>
            </a:r>
            <a:r>
              <a:rPr lang="en-US" dirty="0" smtClean="0"/>
              <a:t> (sort</a:t>
            </a:r>
            <a:r>
              <a:rPr lang="en-US" dirty="0" smtClean="0"/>
              <a:t>): </a:t>
            </a:r>
            <a:r>
              <a:rPr lang="en-US" dirty="0" smtClean="0"/>
              <a:t>change the </a:t>
            </a:r>
            <a:r>
              <a:rPr lang="en-US" dirty="0"/>
              <a:t>order of </a:t>
            </a:r>
            <a:r>
              <a:rPr lang="en-US" dirty="0" smtClean="0"/>
              <a:t>observations</a:t>
            </a:r>
            <a:endParaRPr lang="en-US" dirty="0" smtClean="0"/>
          </a:p>
        </p:txBody>
      </p:sp>
    </p:spTree>
    <p:extLst>
      <p:ext uri="{BB962C8B-B14F-4D97-AF65-F5344CB8AC3E}">
        <p14:creationId xmlns:p14="http://schemas.microsoft.com/office/powerpoint/2010/main" val="20888623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data </a:t>
            </a:r>
            <a:r>
              <a:rPr lang="en-US" dirty="0" smtClean="0"/>
              <a:t>wrangling verbs</a:t>
            </a:r>
            <a:endParaRPr lang="en-US" dirty="0"/>
          </a:p>
        </p:txBody>
      </p:sp>
      <p:sp>
        <p:nvSpPr>
          <p:cNvPr id="3" name="Content Placeholder 2"/>
          <p:cNvSpPr>
            <a:spLocks noGrp="1"/>
          </p:cNvSpPr>
          <p:nvPr>
            <p:ph idx="1"/>
          </p:nvPr>
        </p:nvSpPr>
        <p:spPr/>
        <p:txBody>
          <a:bodyPr>
            <a:normAutofit/>
          </a:bodyPr>
          <a:lstStyle/>
          <a:p>
            <a:r>
              <a:rPr lang="en-US" u="sng" dirty="0"/>
              <a:t>j</a:t>
            </a:r>
            <a:r>
              <a:rPr lang="en-US" u="sng" dirty="0" smtClean="0"/>
              <a:t>oin</a:t>
            </a:r>
            <a:r>
              <a:rPr lang="en-US" dirty="0" smtClean="0"/>
              <a:t> </a:t>
            </a:r>
            <a:r>
              <a:rPr lang="en-US" dirty="0"/>
              <a:t>(Merge): Combine datasets on matching variable(s</a:t>
            </a:r>
            <a:r>
              <a:rPr lang="en-US" dirty="0" smtClean="0"/>
              <a:t>)</a:t>
            </a:r>
            <a:endParaRPr lang="en-US" u="sng" dirty="0"/>
          </a:p>
          <a:p>
            <a:r>
              <a:rPr lang="en-US" u="sng" dirty="0" err="1" smtClean="0"/>
              <a:t>group_by</a:t>
            </a:r>
            <a:r>
              <a:rPr lang="en-US" dirty="0"/>
              <a:t>: divide dataset according to one or more categorical variables (factors</a:t>
            </a:r>
            <a:r>
              <a:rPr lang="en-US" dirty="0" smtClean="0"/>
              <a:t>)</a:t>
            </a:r>
          </a:p>
          <a:p>
            <a:r>
              <a:rPr lang="en-US" u="sng" dirty="0"/>
              <a:t>u</a:t>
            </a:r>
            <a:r>
              <a:rPr lang="en-US" u="sng" dirty="0" smtClean="0"/>
              <a:t>ngroup</a:t>
            </a:r>
            <a:r>
              <a:rPr lang="en-US" u="sng" dirty="0" smtClean="0"/>
              <a:t>:</a:t>
            </a:r>
            <a:r>
              <a:rPr lang="en-US" dirty="0" smtClean="0"/>
              <a:t> Remove grouping from data operations</a:t>
            </a:r>
            <a:endParaRPr lang="en-US" u="sng" dirty="0" smtClean="0"/>
          </a:p>
          <a:p>
            <a:r>
              <a:rPr lang="en-US" u="sng" dirty="0"/>
              <a:t>r</a:t>
            </a:r>
            <a:r>
              <a:rPr lang="en-US" u="sng" dirty="0" smtClean="0"/>
              <a:t>ename</a:t>
            </a:r>
            <a:r>
              <a:rPr lang="en-US" dirty="0" smtClean="0"/>
              <a:t>: change the names of one or more </a:t>
            </a:r>
            <a:r>
              <a:rPr lang="en-US" dirty="0" smtClean="0"/>
              <a:t>variables</a:t>
            </a:r>
          </a:p>
          <a:p>
            <a:r>
              <a:rPr lang="en-US" u="sng" dirty="0"/>
              <a:t>r</a:t>
            </a:r>
            <a:r>
              <a:rPr lang="en-US" u="sng" dirty="0" smtClean="0"/>
              <a:t>ecode</a:t>
            </a:r>
            <a:r>
              <a:rPr lang="en-US" dirty="0" smtClean="0"/>
              <a:t>: change the values of a </a:t>
            </a:r>
            <a:r>
              <a:rPr lang="en-US" dirty="0"/>
              <a:t>discrete </a:t>
            </a:r>
            <a:r>
              <a:rPr lang="en-US" dirty="0" smtClean="0"/>
              <a:t>variable (especially factor)</a:t>
            </a:r>
            <a:endParaRPr lang="en-US" dirty="0" smtClean="0"/>
          </a:p>
          <a:p>
            <a:r>
              <a:rPr lang="en-US" u="sng" dirty="0" smtClean="0"/>
              <a:t>s</a:t>
            </a:r>
            <a:r>
              <a:rPr lang="en-US" u="sng" dirty="0" smtClean="0"/>
              <a:t>lice</a:t>
            </a:r>
            <a:r>
              <a:rPr lang="en-US" dirty="0"/>
              <a:t>: subset rows based on numeric </a:t>
            </a:r>
            <a:r>
              <a:rPr lang="en-US" dirty="0" smtClean="0"/>
              <a:t>order</a:t>
            </a:r>
          </a:p>
          <a:p>
            <a:r>
              <a:rPr lang="en-US" u="sng" dirty="0"/>
              <a:t>d</a:t>
            </a:r>
            <a:r>
              <a:rPr lang="en-US" u="sng" dirty="0" smtClean="0"/>
              <a:t>istinct</a:t>
            </a:r>
            <a:r>
              <a:rPr lang="en-US" dirty="0"/>
              <a:t>: Keep observations that are non-redundant </a:t>
            </a:r>
            <a:r>
              <a:rPr lang="en-US" dirty="0" smtClean="0"/>
              <a:t>(cf. </a:t>
            </a:r>
            <a:r>
              <a:rPr lang="en-US" i="1" dirty="0" smtClean="0"/>
              <a:t>unique</a:t>
            </a:r>
            <a:r>
              <a:rPr lang="en-US" dirty="0" smtClean="0"/>
              <a:t>)</a:t>
            </a:r>
            <a:endParaRPr lang="en-US" dirty="0"/>
          </a:p>
          <a:p>
            <a:endParaRPr lang="en-US" dirty="0" smtClean="0"/>
          </a:p>
          <a:p>
            <a:endParaRPr lang="en-US" u="sng" dirty="0"/>
          </a:p>
        </p:txBody>
      </p:sp>
    </p:spTree>
    <p:extLst>
      <p:ext uri="{BB962C8B-B14F-4D97-AF65-F5344CB8AC3E}">
        <p14:creationId xmlns:p14="http://schemas.microsoft.com/office/powerpoint/2010/main" val="2185827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pipelines</a:t>
            </a:r>
            <a:endParaRPr lang="en-US" dirty="0"/>
          </a:p>
        </p:txBody>
      </p:sp>
      <p:sp>
        <p:nvSpPr>
          <p:cNvPr id="3" name="Content Placeholder 2"/>
          <p:cNvSpPr>
            <a:spLocks noGrp="1"/>
          </p:cNvSpPr>
          <p:nvPr>
            <p:ph idx="1"/>
          </p:nvPr>
        </p:nvSpPr>
        <p:spPr/>
        <p:txBody>
          <a:bodyPr>
            <a:normAutofit/>
          </a:bodyPr>
          <a:lstStyle/>
          <a:p>
            <a:r>
              <a:rPr lang="en-US" dirty="0" smtClean="0"/>
              <a:t>Traditional </a:t>
            </a:r>
            <a:r>
              <a:rPr lang="en-US" i="1" dirty="0" smtClean="0"/>
              <a:t>R</a:t>
            </a:r>
            <a:r>
              <a:rPr lang="en-US" dirty="0" smtClean="0"/>
              <a:t> uses chained function calls to join together data operations:</a:t>
            </a:r>
          </a:p>
          <a:p>
            <a:r>
              <a:rPr lang="en-US" sz="2400" dirty="0" smtClean="0">
                <a:latin typeface="Consolas" charset="0"/>
                <a:ea typeface="Consolas" charset="0"/>
                <a:cs typeface="Consolas" charset="0"/>
              </a:rPr>
              <a:t>&gt; arrange(</a:t>
            </a:r>
            <a:r>
              <a:rPr lang="is-IS" sz="2400" dirty="0" smtClean="0">
                <a:latin typeface="Consolas" charset="0"/>
                <a:ea typeface="Consolas" charset="0"/>
                <a:cs typeface="Consolas" charset="0"/>
              </a:rPr>
              <a:t>summarize(</a:t>
            </a:r>
            <a:r>
              <a:rPr lang="en-US" sz="2400" dirty="0" smtClean="0">
                <a:latin typeface="Consolas" charset="0"/>
                <a:ea typeface="Consolas" charset="0"/>
                <a:cs typeface="Consolas" charset="0"/>
              </a:rPr>
              <a:t>filter(data</a:t>
            </a:r>
            <a:r>
              <a:rPr lang="en-US" sz="2400" dirty="0">
                <a:latin typeface="Consolas" charset="0"/>
                <a:ea typeface="Consolas" charset="0"/>
                <a:cs typeface="Consolas" charset="0"/>
              </a:rPr>
              <a:t>, variable == </a:t>
            </a:r>
            <a:r>
              <a:rPr lang="en-US" sz="2400" i="1" dirty="0" err="1">
                <a:latin typeface="Consolas" charset="0"/>
                <a:ea typeface="Consolas" charset="0"/>
                <a:cs typeface="Consolas" charset="0"/>
              </a:rPr>
              <a:t>numeric_value</a:t>
            </a:r>
            <a:r>
              <a:rPr lang="en-US" sz="2400" dirty="0" smtClean="0">
                <a:latin typeface="Consolas" charset="0"/>
                <a:ea typeface="Consolas" charset="0"/>
                <a:cs typeface="Consolas" charset="0"/>
              </a:rPr>
              <a:t>), </a:t>
            </a:r>
            <a:r>
              <a:rPr lang="is-IS" sz="2400" dirty="0" smtClean="0">
                <a:latin typeface="Consolas" charset="0"/>
                <a:ea typeface="Consolas" charset="0"/>
                <a:cs typeface="Consolas" charset="0"/>
              </a:rPr>
              <a:t>Total </a:t>
            </a:r>
            <a:r>
              <a:rPr lang="is-IS" sz="2400" dirty="0">
                <a:latin typeface="Consolas" charset="0"/>
                <a:ea typeface="Consolas" charset="0"/>
                <a:cs typeface="Consolas" charset="0"/>
              </a:rPr>
              <a:t>= sum(variable</a:t>
            </a:r>
            <a:r>
              <a:rPr lang="is-IS" sz="2400" dirty="0" smtClean="0">
                <a:latin typeface="Consolas" charset="0"/>
                <a:ea typeface="Consolas" charset="0"/>
                <a:cs typeface="Consolas" charset="0"/>
              </a:rPr>
              <a:t>)), </a:t>
            </a:r>
            <a:r>
              <a:rPr lang="pl-PL" sz="2400" dirty="0" err="1" smtClean="0">
                <a:latin typeface="Consolas" charset="0"/>
                <a:ea typeface="Consolas" charset="0"/>
                <a:cs typeface="Consolas" charset="0"/>
              </a:rPr>
              <a:t>desc</a:t>
            </a:r>
            <a:r>
              <a:rPr lang="pl-PL" sz="2400" dirty="0" smtClean="0">
                <a:latin typeface="Consolas" charset="0"/>
                <a:ea typeface="Consolas" charset="0"/>
                <a:cs typeface="Consolas" charset="0"/>
              </a:rPr>
              <a:t>(Total)</a:t>
            </a:r>
            <a:r>
              <a:rPr lang="is-IS" sz="2400" dirty="0" smtClean="0">
                <a:latin typeface="Consolas" charset="0"/>
                <a:ea typeface="Consolas" charset="0"/>
                <a:cs typeface="Consolas" charset="0"/>
              </a:rPr>
              <a:t>)</a:t>
            </a:r>
          </a:p>
          <a:p>
            <a:r>
              <a:rPr lang="en-US" dirty="0" smtClean="0">
                <a:latin typeface="Calibri" charset="0"/>
                <a:ea typeface="Calibri" charset="0"/>
                <a:cs typeface="Calibri" charset="0"/>
              </a:rPr>
              <a:t>This syntax extends from combinations of functions in math: </a:t>
            </a:r>
            <a:r>
              <a:rPr lang="en-US" i="1" dirty="0" smtClean="0">
                <a:latin typeface="Calibri" charset="0"/>
                <a:ea typeface="Calibri" charset="0"/>
                <a:cs typeface="Calibri" charset="0"/>
              </a:rPr>
              <a:t>f</a:t>
            </a:r>
            <a:r>
              <a:rPr lang="en-US" dirty="0" smtClean="0">
                <a:latin typeface="Calibri" charset="0"/>
                <a:ea typeface="Calibri" charset="0"/>
                <a:cs typeface="Calibri" charset="0"/>
              </a:rPr>
              <a:t>(</a:t>
            </a:r>
            <a:r>
              <a:rPr lang="en-US" i="1" dirty="0" smtClean="0">
                <a:latin typeface="Calibri" charset="0"/>
                <a:ea typeface="Calibri" charset="0"/>
                <a:cs typeface="Calibri" charset="0"/>
              </a:rPr>
              <a:t>g</a:t>
            </a:r>
            <a:r>
              <a:rPr lang="en-US" dirty="0" smtClean="0">
                <a:latin typeface="Calibri" charset="0"/>
                <a:ea typeface="Calibri" charset="0"/>
                <a:cs typeface="Calibri" charset="0"/>
              </a:rPr>
              <a:t>(x)), where the functions are evaluated from inner to outer.</a:t>
            </a:r>
          </a:p>
          <a:p>
            <a:r>
              <a:rPr lang="en-US" dirty="0" smtClean="0">
                <a:latin typeface="Calibri" charset="0"/>
                <a:ea typeface="Calibri" charset="0"/>
                <a:cs typeface="Calibri" charset="0"/>
              </a:rPr>
              <a:t>Although this is not a terrible syntax, it gets confusing to keep track of "the output of this function is the input to the next one."</a:t>
            </a:r>
          </a:p>
        </p:txBody>
      </p:sp>
    </p:spTree>
    <p:extLst>
      <p:ext uri="{BB962C8B-B14F-4D97-AF65-F5344CB8AC3E}">
        <p14:creationId xmlns:p14="http://schemas.microsoft.com/office/powerpoint/2010/main" val="17276354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pipelines</a:t>
            </a:r>
            <a:endParaRPr lang="en-US" dirty="0"/>
          </a:p>
        </p:txBody>
      </p:sp>
      <p:sp>
        <p:nvSpPr>
          <p:cNvPr id="3" name="Content Placeholder 2"/>
          <p:cNvSpPr>
            <a:spLocks noGrp="1"/>
          </p:cNvSpPr>
          <p:nvPr>
            <p:ph idx="1"/>
          </p:nvPr>
        </p:nvSpPr>
        <p:spPr/>
        <p:txBody>
          <a:bodyPr/>
          <a:lstStyle/>
          <a:p>
            <a:r>
              <a:rPr lang="en-US" dirty="0">
                <a:latin typeface="Calibri" charset="0"/>
                <a:ea typeface="Calibri" charset="0"/>
                <a:cs typeface="Calibri" charset="0"/>
              </a:rPr>
              <a:t>An alternative syntax </a:t>
            </a:r>
            <a:r>
              <a:rPr lang="en-US" dirty="0" smtClean="0">
                <a:latin typeface="Calibri" charset="0"/>
                <a:ea typeface="Calibri" charset="0"/>
                <a:cs typeface="Calibri" charset="0"/>
              </a:rPr>
              <a:t>emerged long ago from Unix terminal programming:</a:t>
            </a:r>
          </a:p>
          <a:p>
            <a:r>
              <a:rPr lang="en-US" sz="2400" dirty="0" smtClean="0">
                <a:latin typeface="Consolas" charset="0"/>
                <a:ea typeface="Consolas" charset="0"/>
                <a:cs typeface="Consolas" charset="0"/>
              </a:rPr>
              <a:t>[</a:t>
            </a:r>
            <a:r>
              <a:rPr lang="en-US" sz="2400" dirty="0" err="1" smtClean="0">
                <a:latin typeface="Consolas" charset="0"/>
                <a:ea typeface="Consolas" charset="0"/>
                <a:cs typeface="Consolas" charset="0"/>
              </a:rPr>
              <a:t>mh</a:t>
            </a:r>
            <a:r>
              <a:rPr lang="en-US" sz="2400" dirty="0" smtClean="0">
                <a:latin typeface="Consolas" charset="0"/>
                <a:ea typeface="Consolas" charset="0"/>
                <a:cs typeface="Consolas" charset="0"/>
              </a:rPr>
              <a:t> ~] find . –</a:t>
            </a:r>
            <a:r>
              <a:rPr lang="en-US" sz="2400" dirty="0" err="1" smtClean="0">
                <a:latin typeface="Consolas" charset="0"/>
                <a:ea typeface="Consolas" charset="0"/>
                <a:cs typeface="Consolas" charset="0"/>
              </a:rPr>
              <a:t>iname</a:t>
            </a:r>
            <a:r>
              <a:rPr lang="en-US" sz="2400" dirty="0" smtClean="0">
                <a:latin typeface="Consolas" charset="0"/>
                <a:ea typeface="Consolas" charset="0"/>
                <a:cs typeface="Consolas" charset="0"/>
              </a:rPr>
              <a:t> '*.pdf' | grep –v 'figure' | sort –</a:t>
            </a:r>
            <a:r>
              <a:rPr lang="en-US" sz="2400" dirty="0" smtClean="0">
                <a:latin typeface="Consolas" charset="0"/>
                <a:ea typeface="Consolas" charset="0"/>
                <a:cs typeface="Consolas" charset="0"/>
              </a:rPr>
              <a:t>n</a:t>
            </a:r>
          </a:p>
          <a:p>
            <a:endParaRPr lang="en-US" sz="2400" dirty="0" smtClean="0">
              <a:latin typeface="Consolas" charset="0"/>
              <a:ea typeface="Consolas" charset="0"/>
              <a:cs typeface="Consolas" charset="0"/>
            </a:endParaRPr>
          </a:p>
          <a:p>
            <a:r>
              <a:rPr lang="en-US" dirty="0" smtClean="0">
                <a:latin typeface="Calibri" charset="0"/>
                <a:ea typeface="Calibri" charset="0"/>
                <a:cs typeface="Calibri" charset="0"/>
              </a:rPr>
              <a:t>The idea of "pipes" and "redirection" in shell scripting is that the command can be read from left to right where the pipe | indicates that the output of left command is provided as input to the right command.</a:t>
            </a:r>
          </a:p>
          <a:p>
            <a:r>
              <a:rPr lang="en-US" dirty="0" smtClean="0">
                <a:latin typeface="Calibri" charset="0"/>
                <a:ea typeface="Calibri" charset="0"/>
                <a:cs typeface="Calibri" charset="0"/>
              </a:rPr>
              <a:t>This syntax makes multi-step chains easier to see and conceptualize.</a:t>
            </a:r>
          </a:p>
          <a:p>
            <a:endParaRPr lang="en-US" dirty="0">
              <a:latin typeface="Calibri" charset="0"/>
              <a:ea typeface="Calibri" charset="0"/>
              <a:cs typeface="Calibri" charset="0"/>
            </a:endParaRPr>
          </a:p>
        </p:txBody>
      </p:sp>
    </p:spTree>
    <p:extLst>
      <p:ext uri="{BB962C8B-B14F-4D97-AF65-F5344CB8AC3E}">
        <p14:creationId xmlns:p14="http://schemas.microsoft.com/office/powerpoint/2010/main" val="21096912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pipelines</a:t>
            </a:r>
            <a:endParaRPr lang="en-US" dirty="0"/>
          </a:p>
        </p:txBody>
      </p:sp>
      <p:sp>
        <p:nvSpPr>
          <p:cNvPr id="3" name="Content Placeholder 2"/>
          <p:cNvSpPr>
            <a:spLocks noGrp="1"/>
          </p:cNvSpPr>
          <p:nvPr>
            <p:ph idx="1"/>
          </p:nvPr>
        </p:nvSpPr>
        <p:spPr/>
        <p:txBody>
          <a:bodyPr/>
          <a:lstStyle/>
          <a:p>
            <a:pPr>
              <a:spcAft>
                <a:spcPts val="2000"/>
              </a:spcAft>
            </a:pPr>
            <a:r>
              <a:rPr lang="en-US" dirty="0" smtClean="0"/>
              <a:t>The </a:t>
            </a:r>
            <a:r>
              <a:rPr lang="en-US" dirty="0" err="1" smtClean="0"/>
              <a:t>magrittr</a:t>
            </a:r>
            <a:r>
              <a:rPr lang="en-US" dirty="0" smtClean="0"/>
              <a:t> package introduced a pipe-like operator %&gt;% to support data pipelines in </a:t>
            </a:r>
            <a:r>
              <a:rPr lang="en-US" i="1" dirty="0" smtClean="0"/>
              <a:t>R</a:t>
            </a:r>
            <a:r>
              <a:rPr lang="en-US" dirty="0" smtClean="0"/>
              <a:t>. It plays well with </a:t>
            </a:r>
            <a:r>
              <a:rPr lang="en-US" dirty="0" err="1" smtClean="0"/>
              <a:t>dplyr</a:t>
            </a:r>
            <a:r>
              <a:rPr lang="en-US" dirty="0" smtClean="0"/>
              <a:t>:</a:t>
            </a:r>
            <a:endParaRPr lang="en-US" dirty="0"/>
          </a:p>
          <a:p>
            <a:pPr>
              <a:spcBef>
                <a:spcPts val="0"/>
              </a:spcBef>
              <a:spcAft>
                <a:spcPts val="0"/>
              </a:spcAft>
            </a:pPr>
            <a:r>
              <a:rPr lang="hr-HR" sz="2400" dirty="0" smtClean="0">
                <a:latin typeface="Consolas" charset="0"/>
                <a:ea typeface="Consolas" charset="0"/>
                <a:cs typeface="Consolas" charset="0"/>
              </a:rPr>
              <a:t>&gt; data </a:t>
            </a:r>
            <a:r>
              <a:rPr lang="hr-HR" sz="2400" dirty="0">
                <a:latin typeface="Consolas" charset="0"/>
                <a:ea typeface="Consolas" charset="0"/>
                <a:cs typeface="Consolas" charset="0"/>
              </a:rPr>
              <a:t>%&gt;%</a:t>
            </a:r>
          </a:p>
          <a:p>
            <a:pPr>
              <a:spcBef>
                <a:spcPts val="0"/>
              </a:spcBef>
              <a:spcAft>
                <a:spcPts val="0"/>
              </a:spcAft>
            </a:pPr>
            <a:r>
              <a:rPr lang="is-IS" sz="2400" dirty="0">
                <a:latin typeface="Consolas" charset="0"/>
                <a:ea typeface="Consolas" charset="0"/>
                <a:cs typeface="Consolas" charset="0"/>
              </a:rPr>
              <a:t>    </a:t>
            </a:r>
            <a:r>
              <a:rPr lang="is-IS" sz="2400" dirty="0" smtClean="0">
                <a:latin typeface="Consolas" charset="0"/>
                <a:ea typeface="Consolas" charset="0"/>
                <a:cs typeface="Consolas" charset="0"/>
              </a:rPr>
              <a:t>filter(variable </a:t>
            </a:r>
            <a:r>
              <a:rPr lang="is-IS" sz="2400" dirty="0">
                <a:latin typeface="Consolas" charset="0"/>
                <a:ea typeface="Consolas" charset="0"/>
                <a:cs typeface="Consolas" charset="0"/>
              </a:rPr>
              <a:t>== </a:t>
            </a:r>
            <a:r>
              <a:rPr lang="is-IS" sz="2400" dirty="0" smtClean="0">
                <a:latin typeface="Consolas" charset="0"/>
                <a:ea typeface="Consolas" charset="0"/>
                <a:cs typeface="Consolas" charset="0"/>
              </a:rPr>
              <a:t>"value</a:t>
            </a:r>
            <a:r>
              <a:rPr lang="is-IS" sz="2400" dirty="0">
                <a:latin typeface="Consolas" charset="0"/>
                <a:ea typeface="Consolas" charset="0"/>
                <a:cs typeface="Consolas" charset="0"/>
              </a:rPr>
              <a:t>"</a:t>
            </a:r>
            <a:r>
              <a:rPr lang="is-IS" sz="2400" dirty="0" smtClean="0">
                <a:latin typeface="Consolas" charset="0"/>
                <a:ea typeface="Consolas" charset="0"/>
                <a:cs typeface="Consolas" charset="0"/>
              </a:rPr>
              <a:t>) </a:t>
            </a:r>
            <a:r>
              <a:rPr lang="is-IS" sz="2400" dirty="0">
                <a:latin typeface="Consolas" charset="0"/>
                <a:ea typeface="Consolas" charset="0"/>
                <a:cs typeface="Consolas" charset="0"/>
              </a:rPr>
              <a:t>%&gt;%</a:t>
            </a:r>
          </a:p>
          <a:p>
            <a:pPr>
              <a:spcBef>
                <a:spcPts val="0"/>
              </a:spcBef>
              <a:spcAft>
                <a:spcPts val="0"/>
              </a:spcAft>
            </a:pPr>
            <a:r>
              <a:rPr lang="en-US" sz="2400" dirty="0">
                <a:latin typeface="Consolas" charset="0"/>
                <a:ea typeface="Consolas" charset="0"/>
                <a:cs typeface="Consolas" charset="0"/>
              </a:rPr>
              <a:t>    </a:t>
            </a:r>
            <a:r>
              <a:rPr lang="en-US" sz="2400" dirty="0" smtClean="0">
                <a:latin typeface="Consolas" charset="0"/>
                <a:ea typeface="Consolas" charset="0"/>
                <a:cs typeface="Consolas" charset="0"/>
              </a:rPr>
              <a:t>summarize(Total </a:t>
            </a:r>
            <a:r>
              <a:rPr lang="en-US" sz="2400" dirty="0">
                <a:latin typeface="Consolas" charset="0"/>
                <a:ea typeface="Consolas" charset="0"/>
                <a:cs typeface="Consolas" charset="0"/>
              </a:rPr>
              <a:t>= sum(variable)) %&gt;%</a:t>
            </a:r>
          </a:p>
          <a:p>
            <a:pPr>
              <a:spcBef>
                <a:spcPts val="0"/>
              </a:spcBef>
              <a:spcAft>
                <a:spcPts val="0"/>
              </a:spcAft>
            </a:pPr>
            <a:r>
              <a:rPr lang="is-IS" sz="2400" dirty="0">
                <a:latin typeface="Consolas" charset="0"/>
                <a:ea typeface="Consolas" charset="0"/>
                <a:cs typeface="Consolas" charset="0"/>
              </a:rPr>
              <a:t>    </a:t>
            </a:r>
            <a:r>
              <a:rPr lang="is-IS" sz="2400" dirty="0" smtClean="0">
                <a:latin typeface="Consolas" charset="0"/>
                <a:ea typeface="Consolas" charset="0"/>
                <a:cs typeface="Consolas" charset="0"/>
              </a:rPr>
              <a:t>arrange(desc(Total))</a:t>
            </a:r>
          </a:p>
          <a:p>
            <a:pPr>
              <a:spcBef>
                <a:spcPts val="0"/>
              </a:spcBef>
              <a:spcAft>
                <a:spcPts val="0"/>
              </a:spcAft>
            </a:pPr>
            <a:endParaRPr lang="is-IS" sz="2400" dirty="0">
              <a:latin typeface="Consolas" charset="0"/>
              <a:ea typeface="Consolas" charset="0"/>
              <a:cs typeface="Consolas" charset="0"/>
            </a:endParaRPr>
          </a:p>
          <a:p>
            <a:pPr>
              <a:spcBef>
                <a:spcPts val="0"/>
              </a:spcBef>
              <a:spcAft>
                <a:spcPts val="0"/>
              </a:spcAft>
            </a:pPr>
            <a:endParaRPr lang="is-IS" dirty="0" smtClean="0">
              <a:latin typeface="Calibri" charset="0"/>
              <a:ea typeface="Calibri" charset="0"/>
              <a:cs typeface="Calibri" charset="0"/>
            </a:endParaRPr>
          </a:p>
          <a:p>
            <a:pPr>
              <a:spcBef>
                <a:spcPts val="0"/>
              </a:spcBef>
              <a:spcAft>
                <a:spcPts val="0"/>
              </a:spcAft>
            </a:pPr>
            <a:r>
              <a:rPr lang="is-IS" dirty="0" smtClean="0">
                <a:latin typeface="Calibri" charset="0"/>
                <a:ea typeface="Calibri" charset="0"/>
                <a:cs typeface="Calibri" charset="0"/>
              </a:rPr>
              <a:t>Cf.</a:t>
            </a:r>
          </a:p>
          <a:p>
            <a:pPr>
              <a:spcBef>
                <a:spcPts val="0"/>
              </a:spcBef>
              <a:spcAft>
                <a:spcPts val="0"/>
              </a:spcAft>
            </a:pPr>
            <a:endParaRPr lang="is-IS" sz="2400" dirty="0">
              <a:latin typeface="Calibri" charset="0"/>
              <a:ea typeface="Calibri" charset="0"/>
              <a:cs typeface="Calibri" charset="0"/>
            </a:endParaRPr>
          </a:p>
          <a:p>
            <a:pPr>
              <a:spcBef>
                <a:spcPts val="0"/>
              </a:spcBef>
              <a:spcAft>
                <a:spcPts val="0"/>
              </a:spcAft>
            </a:pPr>
            <a:r>
              <a:rPr lang="en-US" sz="2400" dirty="0" smtClean="0">
                <a:latin typeface="Consolas" charset="0"/>
                <a:ea typeface="Consolas" charset="0"/>
                <a:cs typeface="Consolas" charset="0"/>
              </a:rPr>
              <a:t>&gt; </a:t>
            </a:r>
            <a:r>
              <a:rPr lang="en-US" sz="2400" dirty="0">
                <a:latin typeface="Consolas" charset="0"/>
                <a:ea typeface="Consolas" charset="0"/>
                <a:cs typeface="Consolas" charset="0"/>
              </a:rPr>
              <a:t>arrange(</a:t>
            </a:r>
            <a:r>
              <a:rPr lang="is-IS" sz="2400" dirty="0">
                <a:latin typeface="Consolas" charset="0"/>
                <a:ea typeface="Consolas" charset="0"/>
                <a:cs typeface="Consolas" charset="0"/>
              </a:rPr>
              <a:t>summarize(</a:t>
            </a:r>
            <a:r>
              <a:rPr lang="en-US" sz="2400" dirty="0">
                <a:latin typeface="Consolas" charset="0"/>
                <a:ea typeface="Consolas" charset="0"/>
                <a:cs typeface="Consolas" charset="0"/>
              </a:rPr>
              <a:t>filter(data, variable == </a:t>
            </a:r>
            <a:r>
              <a:rPr lang="en-US" sz="2400" i="1" dirty="0" err="1">
                <a:latin typeface="Consolas" charset="0"/>
                <a:ea typeface="Consolas" charset="0"/>
                <a:cs typeface="Consolas" charset="0"/>
              </a:rPr>
              <a:t>numeric_value</a:t>
            </a:r>
            <a:r>
              <a:rPr lang="en-US" sz="2400" dirty="0">
                <a:latin typeface="Consolas" charset="0"/>
                <a:ea typeface="Consolas" charset="0"/>
                <a:cs typeface="Consolas" charset="0"/>
              </a:rPr>
              <a:t>), </a:t>
            </a:r>
            <a:r>
              <a:rPr lang="is-IS" sz="2400" dirty="0">
                <a:latin typeface="Consolas" charset="0"/>
                <a:ea typeface="Consolas" charset="0"/>
                <a:cs typeface="Consolas" charset="0"/>
              </a:rPr>
              <a:t>Total = sum(variable)), </a:t>
            </a:r>
            <a:r>
              <a:rPr lang="pl-PL" sz="2400" dirty="0" err="1">
                <a:latin typeface="Consolas" charset="0"/>
                <a:ea typeface="Consolas" charset="0"/>
                <a:cs typeface="Consolas" charset="0"/>
              </a:rPr>
              <a:t>desc</a:t>
            </a:r>
            <a:r>
              <a:rPr lang="pl-PL" sz="2400" dirty="0">
                <a:latin typeface="Consolas" charset="0"/>
                <a:ea typeface="Consolas" charset="0"/>
                <a:cs typeface="Consolas" charset="0"/>
              </a:rPr>
              <a:t>(Total)</a:t>
            </a:r>
            <a:r>
              <a:rPr lang="is-IS" sz="2400" dirty="0">
                <a:latin typeface="Consolas" charset="0"/>
                <a:ea typeface="Consolas" charset="0"/>
                <a:cs typeface="Consolas" charset="0"/>
              </a:rPr>
              <a:t>)</a:t>
            </a:r>
          </a:p>
          <a:p>
            <a:pPr>
              <a:spcBef>
                <a:spcPts val="0"/>
              </a:spcBef>
              <a:spcAft>
                <a:spcPts val="0"/>
              </a:spcAft>
            </a:pPr>
            <a:endParaRPr lang="en-US" sz="2400" dirty="0">
              <a:latin typeface="Consolas" charset="0"/>
              <a:ea typeface="Consolas" charset="0"/>
              <a:cs typeface="Consolas" charset="0"/>
            </a:endParaRPr>
          </a:p>
        </p:txBody>
      </p:sp>
    </p:spTree>
    <p:extLst>
      <p:ext uri="{BB962C8B-B14F-4D97-AF65-F5344CB8AC3E}">
        <p14:creationId xmlns:p14="http://schemas.microsoft.com/office/powerpoint/2010/main" val="20962870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of "this" dataset in </a:t>
            </a:r>
            <a:r>
              <a:rPr lang="en-US" dirty="0" err="1" smtClean="0"/>
              <a:t>dplyr</a:t>
            </a:r>
            <a:endParaRPr lang="en-US" dirty="0"/>
          </a:p>
        </p:txBody>
      </p:sp>
      <p:sp>
        <p:nvSpPr>
          <p:cNvPr id="3" name="Content Placeholder 2"/>
          <p:cNvSpPr>
            <a:spLocks noGrp="1"/>
          </p:cNvSpPr>
          <p:nvPr>
            <p:ph idx="1"/>
          </p:nvPr>
        </p:nvSpPr>
        <p:spPr/>
        <p:txBody>
          <a:bodyPr/>
          <a:lstStyle/>
          <a:p>
            <a:r>
              <a:rPr lang="en-US" dirty="0" smtClean="0"/>
              <a:t>Sometimes it is useful to refer to the current dataset in data wrangling syntax. </a:t>
            </a:r>
            <a:r>
              <a:rPr lang="en-US" dirty="0" err="1" smtClean="0"/>
              <a:t>Dplyr</a:t>
            </a:r>
            <a:r>
              <a:rPr lang="en-US" dirty="0" smtClean="0"/>
              <a:t>/</a:t>
            </a:r>
            <a:r>
              <a:rPr lang="en-US" dirty="0" err="1" smtClean="0"/>
              <a:t>magrittr</a:t>
            </a:r>
            <a:r>
              <a:rPr lang="en-US" dirty="0" smtClean="0"/>
              <a:t> tends to hide this from us for convenience, but it's there under the hood.</a:t>
            </a:r>
          </a:p>
          <a:p>
            <a:r>
              <a:rPr lang="en-US" sz="2400" dirty="0">
                <a:latin typeface="Consolas" charset="0"/>
                <a:ea typeface="Consolas" charset="0"/>
                <a:cs typeface="Consolas" charset="0"/>
              </a:rPr>
              <a:t>iris %&gt;% filter(</a:t>
            </a:r>
            <a:r>
              <a:rPr lang="en-US" sz="2400" dirty="0" err="1">
                <a:latin typeface="Consolas" charset="0"/>
                <a:ea typeface="Consolas" charset="0"/>
                <a:cs typeface="Consolas" charset="0"/>
              </a:rPr>
              <a:t>Sepal.Length</a:t>
            </a:r>
            <a:r>
              <a:rPr lang="en-US" sz="2400" dirty="0">
                <a:latin typeface="Consolas" charset="0"/>
                <a:ea typeface="Consolas" charset="0"/>
                <a:cs typeface="Consolas" charset="0"/>
              </a:rPr>
              <a:t> &gt; 7</a:t>
            </a:r>
            <a:r>
              <a:rPr lang="en-US" sz="2400" dirty="0" smtClean="0">
                <a:latin typeface="Consolas" charset="0"/>
                <a:ea typeface="Consolas" charset="0"/>
                <a:cs typeface="Consolas" charset="0"/>
              </a:rPr>
              <a:t>)</a:t>
            </a:r>
          </a:p>
          <a:p>
            <a:r>
              <a:rPr lang="en-US" sz="2400" dirty="0">
                <a:ea typeface="Consolas" charset="0"/>
                <a:cs typeface="Consolas" charset="0"/>
              </a:rPr>
              <a:t>i</a:t>
            </a:r>
            <a:r>
              <a:rPr lang="en-US" sz="2400" dirty="0" smtClean="0">
                <a:ea typeface="Consolas" charset="0"/>
                <a:cs typeface="Consolas" charset="0"/>
              </a:rPr>
              <a:t>s the same as</a:t>
            </a:r>
          </a:p>
          <a:p>
            <a:r>
              <a:rPr lang="en-US" sz="2400" dirty="0">
                <a:latin typeface="Consolas" charset="0"/>
                <a:ea typeface="Consolas" charset="0"/>
                <a:cs typeface="Consolas" charset="0"/>
              </a:rPr>
              <a:t>iris %&gt;% filter</a:t>
            </a:r>
            <a:r>
              <a:rPr lang="en-US" sz="2400" dirty="0" smtClean="0">
                <a:latin typeface="Consolas" charset="0"/>
                <a:ea typeface="Consolas" charset="0"/>
                <a:cs typeface="Consolas" charset="0"/>
              </a:rPr>
              <a:t>(., </a:t>
            </a:r>
            <a:r>
              <a:rPr lang="en-US" sz="2400" dirty="0" err="1" smtClean="0">
                <a:latin typeface="Consolas" charset="0"/>
                <a:ea typeface="Consolas" charset="0"/>
                <a:cs typeface="Consolas" charset="0"/>
              </a:rPr>
              <a:t>Sepal.Length</a:t>
            </a:r>
            <a:r>
              <a:rPr lang="en-US" sz="2400" dirty="0" smtClean="0">
                <a:latin typeface="Consolas" charset="0"/>
                <a:ea typeface="Consolas" charset="0"/>
                <a:cs typeface="Consolas" charset="0"/>
              </a:rPr>
              <a:t> </a:t>
            </a:r>
            <a:r>
              <a:rPr lang="en-US" sz="2400" dirty="0">
                <a:latin typeface="Consolas" charset="0"/>
                <a:ea typeface="Consolas" charset="0"/>
                <a:cs typeface="Consolas" charset="0"/>
              </a:rPr>
              <a:t>&gt; </a:t>
            </a:r>
            <a:r>
              <a:rPr lang="en-US" sz="2400" dirty="0" smtClean="0">
                <a:latin typeface="Consolas" charset="0"/>
                <a:ea typeface="Consolas" charset="0"/>
                <a:cs typeface="Consolas" charset="0"/>
              </a:rPr>
              <a:t>7)</a:t>
            </a:r>
          </a:p>
          <a:p>
            <a:r>
              <a:rPr lang="en-US" sz="2400" dirty="0" smtClean="0">
                <a:ea typeface="Consolas" charset="0"/>
                <a:cs typeface="Consolas" charset="0"/>
              </a:rPr>
              <a:t>So, "." refers to the current dataset in </a:t>
            </a:r>
            <a:r>
              <a:rPr lang="en-US" sz="2400" dirty="0" err="1" smtClean="0">
                <a:ea typeface="Consolas" charset="0"/>
                <a:cs typeface="Consolas" charset="0"/>
              </a:rPr>
              <a:t>dplyr</a:t>
            </a:r>
            <a:r>
              <a:rPr lang="en-US" sz="2400" dirty="0" smtClean="0">
                <a:ea typeface="Consolas" charset="0"/>
                <a:cs typeface="Consolas" charset="0"/>
              </a:rPr>
              <a:t> operations. And if you don't specify where the "." falls, it will always be passed as the first argument to the downstream function.</a:t>
            </a:r>
            <a:endParaRPr lang="en-US" sz="2400" dirty="0">
              <a:ea typeface="Consolas" charset="0"/>
              <a:cs typeface="Consolas" charset="0"/>
            </a:endParaRPr>
          </a:p>
        </p:txBody>
      </p:sp>
    </p:spTree>
    <p:extLst>
      <p:ext uri="{BB962C8B-B14F-4D97-AF65-F5344CB8AC3E}">
        <p14:creationId xmlns:p14="http://schemas.microsoft.com/office/powerpoint/2010/main" val="1614814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Join types</a:t>
            </a:r>
            <a:endParaRPr lang="en-US" dirty="0"/>
          </a:p>
        </p:txBody>
      </p:sp>
      <p:sp>
        <p:nvSpPr>
          <p:cNvPr id="3" name="Content Placeholder 2"/>
          <p:cNvSpPr>
            <a:spLocks noGrp="1"/>
          </p:cNvSpPr>
          <p:nvPr>
            <p:ph idx="1"/>
          </p:nvPr>
        </p:nvSpPr>
        <p:spPr/>
        <p:txBody>
          <a:bodyPr/>
          <a:lstStyle/>
          <a:p>
            <a:r>
              <a:rPr lang="en-US" dirty="0" smtClean="0"/>
              <a:t>Inner join: retain (only) observations where this is a match in both datasets (left and right)</a:t>
            </a:r>
          </a:p>
          <a:p>
            <a:r>
              <a:rPr lang="en-US" dirty="0" smtClean="0"/>
              <a:t>Left join: Keep all rows in left-hand dataset, add values from right-hand dataset where there is a match.</a:t>
            </a:r>
          </a:p>
          <a:p>
            <a:r>
              <a:rPr lang="en-US" dirty="0" smtClean="0"/>
              <a:t>Right join</a:t>
            </a:r>
            <a:r>
              <a:rPr lang="en-US" dirty="0"/>
              <a:t>: Keep all rows in </a:t>
            </a:r>
            <a:r>
              <a:rPr lang="en-US" dirty="0" smtClean="0"/>
              <a:t>right-hand </a:t>
            </a:r>
            <a:r>
              <a:rPr lang="en-US" dirty="0"/>
              <a:t>dataset, add values from </a:t>
            </a:r>
            <a:r>
              <a:rPr lang="en-US" dirty="0" smtClean="0"/>
              <a:t>left-hand </a:t>
            </a:r>
            <a:r>
              <a:rPr lang="en-US" dirty="0"/>
              <a:t>dataset where there is a match</a:t>
            </a:r>
            <a:r>
              <a:rPr lang="en-US" dirty="0" smtClean="0"/>
              <a:t>. For non-matching observations on the left, fill in NA</a:t>
            </a:r>
          </a:p>
          <a:p>
            <a:r>
              <a:rPr lang="en-US" dirty="0" smtClean="0"/>
              <a:t>Full join: Combine observations from both datasets based on matching key and fill in NA for non-matches.</a:t>
            </a:r>
            <a:endParaRPr lang="en-US" dirty="0"/>
          </a:p>
          <a:p>
            <a:endParaRPr lang="en-US" dirty="0"/>
          </a:p>
        </p:txBody>
      </p:sp>
    </p:spTree>
    <p:extLst>
      <p:ext uri="{BB962C8B-B14F-4D97-AF65-F5344CB8AC3E}">
        <p14:creationId xmlns:p14="http://schemas.microsoft.com/office/powerpoint/2010/main" val="3328686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Special values to watch out for</a:t>
            </a:r>
            <a:endParaRPr lang="en-US" dirty="0"/>
          </a:p>
        </p:txBody>
      </p:sp>
      <p:sp>
        <p:nvSpPr>
          <p:cNvPr id="3" name="Content Placeholder 2"/>
          <p:cNvSpPr>
            <a:spLocks noGrp="1"/>
          </p:cNvSpPr>
          <p:nvPr>
            <p:ph idx="1"/>
          </p:nvPr>
        </p:nvSpPr>
        <p:spPr/>
        <p:txBody>
          <a:bodyPr/>
          <a:lstStyle/>
          <a:p>
            <a:r>
              <a:rPr lang="en-US" dirty="0" smtClean="0"/>
              <a:t>NA: missing</a:t>
            </a:r>
          </a:p>
          <a:p>
            <a:pPr lvl="1"/>
            <a:r>
              <a:rPr lang="en-US" dirty="0" err="1" smtClean="0"/>
              <a:t>na.rm</a:t>
            </a:r>
            <a:r>
              <a:rPr lang="en-US" dirty="0" smtClean="0"/>
              <a:t>=TRUE available in many functions</a:t>
            </a:r>
          </a:p>
          <a:p>
            <a:pPr lvl="1"/>
            <a:r>
              <a:rPr lang="en-US" dirty="0" smtClean="0"/>
              <a:t>Also, see </a:t>
            </a:r>
            <a:r>
              <a:rPr lang="en-US" dirty="0" err="1" smtClean="0"/>
              <a:t>na.omit</a:t>
            </a:r>
            <a:r>
              <a:rPr lang="en-US" dirty="0" smtClean="0"/>
              <a:t>(), </a:t>
            </a:r>
            <a:r>
              <a:rPr lang="en-US" dirty="0" err="1" smtClean="0"/>
              <a:t>na.exclude</a:t>
            </a:r>
            <a:r>
              <a:rPr lang="en-US" dirty="0" smtClean="0"/>
              <a:t>(), </a:t>
            </a:r>
            <a:r>
              <a:rPr lang="en-US" dirty="0" err="1" smtClean="0"/>
              <a:t>na.fail</a:t>
            </a:r>
            <a:r>
              <a:rPr lang="en-US" dirty="0" smtClean="0"/>
              <a:t>(), </a:t>
            </a:r>
            <a:r>
              <a:rPr lang="en-US" dirty="0" err="1" smtClean="0"/>
              <a:t>na.pass</a:t>
            </a:r>
            <a:r>
              <a:rPr lang="en-US" dirty="0" smtClean="0"/>
              <a:t>()</a:t>
            </a:r>
          </a:p>
          <a:p>
            <a:r>
              <a:rPr lang="en-US" dirty="0" smtClean="0"/>
              <a:t>NULL: null set</a:t>
            </a:r>
          </a:p>
          <a:p>
            <a:pPr lvl="1"/>
            <a:r>
              <a:rPr lang="en-US" dirty="0" smtClean="0"/>
              <a:t>Often used when something is undefined</a:t>
            </a:r>
          </a:p>
          <a:p>
            <a:r>
              <a:rPr lang="en-US" dirty="0" err="1" smtClean="0"/>
              <a:t>Inf</a:t>
            </a:r>
            <a:r>
              <a:rPr lang="en-US" dirty="0" smtClean="0"/>
              <a:t>: infinite</a:t>
            </a:r>
          </a:p>
          <a:p>
            <a:r>
              <a:rPr lang="en-US" dirty="0" err="1" smtClean="0"/>
              <a:t>NaN</a:t>
            </a:r>
            <a:r>
              <a:rPr lang="en-US" dirty="0" smtClean="0"/>
              <a:t>: Not a number. Result of an </a:t>
            </a:r>
            <a:r>
              <a:rPr lang="en-US" smtClean="0"/>
              <a:t>invalid computation, e.g., log(-1)</a:t>
            </a:r>
            <a:endParaRPr lang="en-US" dirty="0"/>
          </a:p>
          <a:p>
            <a:r>
              <a:rPr lang="en-US" dirty="0" smtClean="0"/>
              <a:t>Warnings(): If R mentions a warning in data wrangling, make sure you've handled it or know its origin.</a:t>
            </a:r>
          </a:p>
          <a:p>
            <a:endParaRPr lang="en-US" dirty="0"/>
          </a:p>
        </p:txBody>
      </p:sp>
    </p:spTree>
    <p:extLst>
      <p:ext uri="{BB962C8B-B14F-4D97-AF65-F5344CB8AC3E}">
        <p14:creationId xmlns:p14="http://schemas.microsoft.com/office/powerpoint/2010/main" val="701740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structure semantics</a:t>
            </a:r>
            <a:endParaRPr lang="en-US" dirty="0"/>
          </a:p>
        </p:txBody>
      </p:sp>
      <p:sp>
        <p:nvSpPr>
          <p:cNvPr id="3" name="Content Placeholder 2"/>
          <p:cNvSpPr>
            <a:spLocks noGrp="1"/>
          </p:cNvSpPr>
          <p:nvPr>
            <p:ph idx="1"/>
          </p:nvPr>
        </p:nvSpPr>
        <p:spPr/>
        <p:txBody>
          <a:bodyPr>
            <a:normAutofit lnSpcReduction="10000"/>
          </a:bodyPr>
          <a:lstStyle/>
          <a:p>
            <a:r>
              <a:rPr lang="en-US" dirty="0" smtClean="0"/>
              <a:t>Most data wrangling can be accomplished using </a:t>
            </a:r>
            <a:r>
              <a:rPr lang="en-US" dirty="0" err="1" smtClean="0"/>
              <a:t>data.frame</a:t>
            </a:r>
            <a:r>
              <a:rPr lang="en-US" dirty="0" smtClean="0"/>
              <a:t> objects (or </a:t>
            </a:r>
            <a:r>
              <a:rPr lang="en-US" dirty="0" err="1" smtClean="0"/>
              <a:t>tbl</a:t>
            </a:r>
            <a:r>
              <a:rPr lang="en-US" dirty="0"/>
              <a:t> </a:t>
            </a:r>
            <a:r>
              <a:rPr lang="en-US" dirty="0" smtClean="0"/>
              <a:t>in </a:t>
            </a:r>
            <a:r>
              <a:rPr lang="en-US" dirty="0" err="1" smtClean="0"/>
              <a:t>dplyr</a:t>
            </a:r>
            <a:r>
              <a:rPr lang="en-US" dirty="0" smtClean="0"/>
              <a:t>). These objects consist of rows and columns.</a:t>
            </a:r>
          </a:p>
          <a:p>
            <a:pPr lvl="1"/>
            <a:r>
              <a:rPr lang="en-US" dirty="0" smtClean="0"/>
              <a:t>Columns are typically labeled (and represent variables)</a:t>
            </a:r>
          </a:p>
          <a:p>
            <a:pPr lvl="1"/>
            <a:r>
              <a:rPr lang="en-US" dirty="0" smtClean="0"/>
              <a:t>Rows can be labeled, although often not necessary</a:t>
            </a:r>
          </a:p>
          <a:p>
            <a:r>
              <a:rPr lang="en-US" dirty="0" smtClean="0"/>
              <a:t>Datasets contain </a:t>
            </a:r>
            <a:r>
              <a:rPr lang="en-US" b="1" dirty="0" smtClean="0"/>
              <a:t>values</a:t>
            </a:r>
            <a:r>
              <a:rPr lang="en-US" dirty="0" smtClean="0"/>
              <a:t>: numbers, strings, etc.</a:t>
            </a:r>
          </a:p>
          <a:p>
            <a:r>
              <a:rPr lang="en-US" dirty="0" smtClean="0"/>
              <a:t>A value belongs to a </a:t>
            </a:r>
            <a:r>
              <a:rPr lang="en-US" b="1" dirty="0" smtClean="0"/>
              <a:t>variable</a:t>
            </a:r>
            <a:r>
              <a:rPr lang="en-US" dirty="0" smtClean="0"/>
              <a:t> and an </a:t>
            </a:r>
            <a:r>
              <a:rPr lang="en-US" b="1" dirty="0" smtClean="0"/>
              <a:t>observation</a:t>
            </a:r>
            <a:r>
              <a:rPr lang="en-US" dirty="0" smtClean="0"/>
              <a:t>.</a:t>
            </a:r>
          </a:p>
          <a:p>
            <a:r>
              <a:rPr lang="en-US" dirty="0" smtClean="0"/>
              <a:t>A variable contains all values measuring an attribute (e.g., neuroticism) across units (e.g., people)</a:t>
            </a:r>
          </a:p>
          <a:p>
            <a:r>
              <a:rPr lang="en-US" dirty="0" smtClean="0"/>
              <a:t>An observation contains all values measured on the same unit across attributes.</a:t>
            </a:r>
          </a:p>
          <a:p>
            <a:endParaRPr lang="en-US" dirty="0"/>
          </a:p>
        </p:txBody>
      </p:sp>
      <p:sp>
        <p:nvSpPr>
          <p:cNvPr id="4" name="TextBox 3"/>
          <p:cNvSpPr txBox="1"/>
          <p:nvPr/>
        </p:nvSpPr>
        <p:spPr>
          <a:xfrm>
            <a:off x="9321800" y="6450210"/>
            <a:ext cx="2816348" cy="369332"/>
          </a:xfrm>
          <a:prstGeom prst="rect">
            <a:avLst/>
          </a:prstGeom>
          <a:noFill/>
        </p:spPr>
        <p:txBody>
          <a:bodyPr wrap="none" rtlCol="0">
            <a:spAutoFit/>
          </a:bodyPr>
          <a:lstStyle/>
          <a:p>
            <a:r>
              <a:rPr lang="en-US" dirty="0" smtClean="0"/>
              <a:t>Wickham 2016 </a:t>
            </a:r>
            <a:r>
              <a:rPr lang="en-US" dirty="0" err="1" smtClean="0"/>
              <a:t>tidyr</a:t>
            </a:r>
            <a:r>
              <a:rPr lang="en-US" dirty="0" smtClean="0"/>
              <a:t> tutorial</a:t>
            </a:r>
            <a:endParaRPr lang="en-US" dirty="0"/>
          </a:p>
        </p:txBody>
      </p:sp>
    </p:spTree>
    <p:extLst>
      <p:ext uri="{BB962C8B-B14F-4D97-AF65-F5344CB8AC3E}">
        <p14:creationId xmlns:p14="http://schemas.microsoft.com/office/powerpoint/2010/main" val="17912321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133600" y="287338"/>
            <a:ext cx="10058400" cy="795337"/>
          </a:xfrm>
        </p:spPr>
        <p:txBody>
          <a:bodyPr/>
          <a:lstStyle/>
          <a:p>
            <a:r>
              <a:rPr lang="en-US" dirty="0" smtClean="0"/>
              <a:t>Data structure semantics</a:t>
            </a:r>
            <a:endParaRPr lang="en-US" dirty="0"/>
          </a:p>
        </p:txBody>
      </p:sp>
      <p:pic>
        <p:nvPicPr>
          <p:cNvPr id="4" name="Picture 3"/>
          <p:cNvPicPr>
            <a:picLocks noChangeAspect="1"/>
          </p:cNvPicPr>
          <p:nvPr/>
        </p:nvPicPr>
        <p:blipFill>
          <a:blip r:embed="rId2"/>
          <a:stretch>
            <a:fillRect/>
          </a:stretch>
        </p:blipFill>
        <p:spPr>
          <a:xfrm>
            <a:off x="0" y="1524000"/>
            <a:ext cx="12192000" cy="3810000"/>
          </a:xfrm>
          <a:prstGeom prst="rect">
            <a:avLst/>
          </a:prstGeom>
        </p:spPr>
      </p:pic>
      <p:sp>
        <p:nvSpPr>
          <p:cNvPr id="5" name="Rectangle 4"/>
          <p:cNvSpPr/>
          <p:nvPr/>
        </p:nvSpPr>
        <p:spPr>
          <a:xfrm>
            <a:off x="8461124" y="6425168"/>
            <a:ext cx="3702552" cy="369332"/>
          </a:xfrm>
          <a:prstGeom prst="rect">
            <a:avLst/>
          </a:prstGeom>
        </p:spPr>
        <p:txBody>
          <a:bodyPr wrap="none">
            <a:spAutoFit/>
          </a:bodyPr>
          <a:lstStyle/>
          <a:p>
            <a:r>
              <a:rPr lang="en-US" dirty="0"/>
              <a:t>http://</a:t>
            </a:r>
            <a:r>
              <a:rPr lang="en-US" dirty="0" err="1"/>
              <a:t>garrettgman.github.io</a:t>
            </a:r>
            <a:r>
              <a:rPr lang="en-US" dirty="0"/>
              <a:t>/tidying/</a:t>
            </a:r>
          </a:p>
        </p:txBody>
      </p:sp>
    </p:spTree>
    <p:extLst>
      <p:ext uri="{BB962C8B-B14F-4D97-AF65-F5344CB8AC3E}">
        <p14:creationId xmlns:p14="http://schemas.microsoft.com/office/powerpoint/2010/main" val="1812628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wrangling grammar</a:t>
            </a:r>
            <a:endParaRPr lang="en-US" dirty="0"/>
          </a:p>
        </p:txBody>
      </p:sp>
      <p:sp>
        <p:nvSpPr>
          <p:cNvPr id="3" name="Content Placeholder 2"/>
          <p:cNvSpPr>
            <a:spLocks noGrp="1"/>
          </p:cNvSpPr>
          <p:nvPr>
            <p:ph idx="1"/>
          </p:nvPr>
        </p:nvSpPr>
        <p:spPr/>
        <p:txBody>
          <a:bodyPr>
            <a:normAutofit/>
          </a:bodyPr>
          <a:lstStyle/>
          <a:p>
            <a:r>
              <a:rPr lang="en-US" dirty="0" smtClean="0"/>
              <a:t>To communicate effectively about data structure, manipulation, and processing, we need a common set of data wrangling verbs.</a:t>
            </a:r>
          </a:p>
          <a:p>
            <a:r>
              <a:rPr lang="en-US" dirty="0" smtClean="0"/>
              <a:t>The data import and transformation </a:t>
            </a:r>
            <a:r>
              <a:rPr lang="en-US" dirty="0" err="1" smtClean="0"/>
              <a:t>cheatsheets</a:t>
            </a:r>
            <a:r>
              <a:rPr lang="en-US" dirty="0" smtClean="0"/>
              <a:t> (</a:t>
            </a:r>
            <a:r>
              <a:rPr lang="en-US" dirty="0" smtClean="0">
                <a:hlinkClick r:id="rId3"/>
              </a:rPr>
              <a:t>https</a:t>
            </a:r>
            <a:r>
              <a:rPr lang="en-US" dirty="0">
                <a:hlinkClick r:id="rId3"/>
              </a:rPr>
              <a:t>://www.rstudio.com/resources/cheatsheets/)</a:t>
            </a:r>
            <a:r>
              <a:rPr lang="en-US" dirty="0" smtClean="0"/>
              <a:t> provide a succinct overview of the </a:t>
            </a:r>
            <a:r>
              <a:rPr lang="en-US" dirty="0" smtClean="0"/>
              <a:t>tools </a:t>
            </a:r>
            <a:r>
              <a:rPr lang="en-US" dirty="0" smtClean="0"/>
              <a:t>we will use in </a:t>
            </a:r>
            <a:r>
              <a:rPr lang="en-US" dirty="0" err="1" smtClean="0"/>
              <a:t>bootcamp</a:t>
            </a:r>
            <a:r>
              <a:rPr lang="en-US" dirty="0" smtClean="0"/>
              <a:t>.</a:t>
            </a:r>
          </a:p>
          <a:p>
            <a:r>
              <a:rPr lang="en-US" i="1" dirty="0" smtClean="0"/>
              <a:t>R</a:t>
            </a:r>
            <a:r>
              <a:rPr lang="en-US" dirty="0" smtClean="0"/>
              <a:t> provides a number of other </a:t>
            </a:r>
            <a:r>
              <a:rPr lang="en-US" dirty="0" smtClean="0"/>
              <a:t>tools </a:t>
            </a:r>
            <a:r>
              <a:rPr lang="en-US" dirty="0" smtClean="0"/>
              <a:t>for data management, but does not have a unifying conceptual </a:t>
            </a:r>
            <a:r>
              <a:rPr lang="en-US" dirty="0" smtClean="0"/>
              <a:t>framework.</a:t>
            </a:r>
            <a:endParaRPr lang="en-US" dirty="0" smtClean="0"/>
          </a:p>
          <a:p>
            <a:r>
              <a:rPr lang="en-US" dirty="0" smtClean="0"/>
              <a:t>For clarity in your training, we’ll stick closely to functions in the </a:t>
            </a:r>
            <a:r>
              <a:rPr lang="en-US" dirty="0" err="1" smtClean="0"/>
              <a:t>tidyr</a:t>
            </a:r>
            <a:r>
              <a:rPr lang="en-US" dirty="0" smtClean="0"/>
              <a:t> and </a:t>
            </a:r>
            <a:r>
              <a:rPr lang="en-US" dirty="0" err="1" smtClean="0"/>
              <a:t>dplyr</a:t>
            </a:r>
            <a:r>
              <a:rPr lang="en-US" dirty="0" smtClean="0"/>
              <a:t> packages developed by Hadley Wickham</a:t>
            </a:r>
          </a:p>
        </p:txBody>
      </p:sp>
      <p:sp>
        <p:nvSpPr>
          <p:cNvPr id="4" name="TextBox 3"/>
          <p:cNvSpPr txBox="1"/>
          <p:nvPr/>
        </p:nvSpPr>
        <p:spPr>
          <a:xfrm>
            <a:off x="9489529" y="6465518"/>
            <a:ext cx="2702471" cy="369332"/>
          </a:xfrm>
          <a:prstGeom prst="rect">
            <a:avLst/>
          </a:prstGeom>
          <a:noFill/>
        </p:spPr>
        <p:txBody>
          <a:bodyPr wrap="none" rtlCol="0">
            <a:spAutoFit/>
          </a:bodyPr>
          <a:lstStyle/>
          <a:p>
            <a:r>
              <a:rPr lang="en-US" dirty="0" smtClean="0"/>
              <a:t>From Wickham 2014, 2016</a:t>
            </a:r>
            <a:endParaRPr lang="en-US" dirty="0"/>
          </a:p>
        </p:txBody>
      </p:sp>
    </p:spTree>
    <p:extLst>
      <p:ext uri="{BB962C8B-B14F-4D97-AF65-F5344CB8AC3E}">
        <p14:creationId xmlns:p14="http://schemas.microsoft.com/office/powerpoint/2010/main" val="6434604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Tidy data</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Each variable forms a column</a:t>
            </a:r>
          </a:p>
          <a:p>
            <a:pPr marL="514350" indent="-514350">
              <a:buFont typeface="+mj-lt"/>
              <a:buAutoNum type="arabicPeriod"/>
            </a:pPr>
            <a:r>
              <a:rPr lang="en-US" dirty="0" smtClean="0"/>
              <a:t>Each observation forms a row</a:t>
            </a:r>
          </a:p>
          <a:p>
            <a:pPr marL="514350" indent="-514350">
              <a:buFont typeface="+mj-lt"/>
              <a:buAutoNum type="arabicPeriod"/>
            </a:pPr>
            <a:r>
              <a:rPr lang="en-US" dirty="0" smtClean="0"/>
              <a:t>Each type of observational unit (e.g., persons, schools, counties) forms a table.</a:t>
            </a:r>
            <a:endParaRPr lang="en-US" dirty="0"/>
          </a:p>
          <a:p>
            <a:pPr marL="0" indent="0">
              <a:buNone/>
            </a:pPr>
            <a:r>
              <a:rPr lang="en-US" dirty="0" smtClean="0"/>
              <a:t>Variables that are part of the design (participant number, experimental condition, county ID, etc.), or that may be key categorical moderators, should typically be placed first (to the left), and measured variables thereafter.</a:t>
            </a:r>
          </a:p>
          <a:p>
            <a:endParaRPr lang="en-US" dirty="0"/>
          </a:p>
        </p:txBody>
      </p:sp>
      <p:sp>
        <p:nvSpPr>
          <p:cNvPr id="4" name="TextBox 3"/>
          <p:cNvSpPr txBox="1"/>
          <p:nvPr/>
        </p:nvSpPr>
        <p:spPr>
          <a:xfrm>
            <a:off x="10453338" y="6450568"/>
            <a:ext cx="1582484" cy="369332"/>
          </a:xfrm>
          <a:prstGeom prst="rect">
            <a:avLst/>
          </a:prstGeom>
          <a:noFill/>
        </p:spPr>
        <p:txBody>
          <a:bodyPr wrap="none" rtlCol="0">
            <a:spAutoFit/>
          </a:bodyPr>
          <a:lstStyle/>
          <a:p>
            <a:r>
              <a:rPr lang="en-US" dirty="0" smtClean="0"/>
              <a:t>Wickham 2014</a:t>
            </a:r>
            <a:endParaRPr lang="en-US" dirty="0"/>
          </a:p>
        </p:txBody>
      </p:sp>
    </p:spTree>
    <p:extLst>
      <p:ext uri="{BB962C8B-B14F-4D97-AF65-F5344CB8AC3E}">
        <p14:creationId xmlns:p14="http://schemas.microsoft.com/office/powerpoint/2010/main" val="5827646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9260" y="286603"/>
            <a:ext cx="11394440" cy="774553"/>
          </a:xfrm>
        </p:spPr>
        <p:txBody>
          <a:bodyPr>
            <a:normAutofit fontScale="90000"/>
          </a:bodyPr>
          <a:lstStyle/>
          <a:p>
            <a:r>
              <a:rPr lang="en-US" smtClean="0"/>
              <a:t>Mess #1: Column </a:t>
            </a:r>
            <a:r>
              <a:rPr lang="en-US" dirty="0" smtClean="0"/>
              <a:t>headers are values, not var. names</a:t>
            </a:r>
            <a:endParaRPr lang="en-US" dirty="0"/>
          </a:p>
        </p:txBody>
      </p:sp>
      <p:pic>
        <p:nvPicPr>
          <p:cNvPr id="4" name="Picture 3"/>
          <p:cNvPicPr>
            <a:picLocks noChangeAspect="1"/>
          </p:cNvPicPr>
          <p:nvPr/>
        </p:nvPicPr>
        <p:blipFill>
          <a:blip r:embed="rId2"/>
          <a:stretch>
            <a:fillRect/>
          </a:stretch>
        </p:blipFill>
        <p:spPr>
          <a:xfrm>
            <a:off x="393699" y="2247899"/>
            <a:ext cx="7319487" cy="2749103"/>
          </a:xfrm>
          <a:prstGeom prst="rect">
            <a:avLst/>
          </a:prstGeom>
        </p:spPr>
      </p:pic>
      <p:pic>
        <p:nvPicPr>
          <p:cNvPr id="5" name="Picture 4"/>
          <p:cNvPicPr>
            <a:picLocks noChangeAspect="1"/>
          </p:cNvPicPr>
          <p:nvPr/>
        </p:nvPicPr>
        <p:blipFill>
          <a:blip r:embed="rId3"/>
          <a:stretch>
            <a:fillRect/>
          </a:stretch>
        </p:blipFill>
        <p:spPr>
          <a:xfrm>
            <a:off x="8204200" y="2257458"/>
            <a:ext cx="3363744" cy="2739544"/>
          </a:xfrm>
          <a:prstGeom prst="rect">
            <a:avLst/>
          </a:prstGeom>
        </p:spPr>
      </p:pic>
      <p:sp>
        <p:nvSpPr>
          <p:cNvPr id="6" name="TextBox 5"/>
          <p:cNvSpPr txBox="1"/>
          <p:nvPr/>
        </p:nvSpPr>
        <p:spPr>
          <a:xfrm>
            <a:off x="393699" y="1878568"/>
            <a:ext cx="776816" cy="369332"/>
          </a:xfrm>
          <a:prstGeom prst="rect">
            <a:avLst/>
          </a:prstGeom>
          <a:noFill/>
        </p:spPr>
        <p:txBody>
          <a:bodyPr wrap="none" rtlCol="0">
            <a:spAutoFit/>
          </a:bodyPr>
          <a:lstStyle/>
          <a:p>
            <a:r>
              <a:rPr lang="en-US" dirty="0" smtClean="0"/>
              <a:t>Messy</a:t>
            </a:r>
            <a:endParaRPr lang="en-US" dirty="0"/>
          </a:p>
        </p:txBody>
      </p:sp>
      <p:sp>
        <p:nvSpPr>
          <p:cNvPr id="7" name="TextBox 6"/>
          <p:cNvSpPr txBox="1"/>
          <p:nvPr/>
        </p:nvSpPr>
        <p:spPr>
          <a:xfrm>
            <a:off x="8204200" y="1878568"/>
            <a:ext cx="575799" cy="369332"/>
          </a:xfrm>
          <a:prstGeom prst="rect">
            <a:avLst/>
          </a:prstGeom>
          <a:noFill/>
        </p:spPr>
        <p:txBody>
          <a:bodyPr wrap="none" rtlCol="0">
            <a:spAutoFit/>
          </a:bodyPr>
          <a:lstStyle/>
          <a:p>
            <a:r>
              <a:rPr lang="en-US" dirty="0" smtClean="0"/>
              <a:t>Tidy</a:t>
            </a:r>
            <a:endParaRPr lang="en-US" dirty="0"/>
          </a:p>
        </p:txBody>
      </p:sp>
    </p:spTree>
    <p:extLst>
      <p:ext uri="{BB962C8B-B14F-4D97-AF65-F5344CB8AC3E}">
        <p14:creationId xmlns:p14="http://schemas.microsoft.com/office/powerpoint/2010/main" val="6935065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tidying verbs: Gather</a:t>
            </a:r>
            <a:endParaRPr lang="en-US" dirty="0"/>
          </a:p>
        </p:txBody>
      </p:sp>
      <p:sp>
        <p:nvSpPr>
          <p:cNvPr id="3" name="Content Placeholder 2"/>
          <p:cNvSpPr>
            <a:spLocks noGrp="1"/>
          </p:cNvSpPr>
          <p:nvPr>
            <p:ph idx="1"/>
          </p:nvPr>
        </p:nvSpPr>
        <p:spPr/>
        <p:txBody>
          <a:bodyPr/>
          <a:lstStyle/>
          <a:p>
            <a:r>
              <a:rPr lang="en-US" u="sng" dirty="0" smtClean="0"/>
              <a:t>Gather</a:t>
            </a:r>
            <a:r>
              <a:rPr lang="en-US" dirty="0" smtClean="0"/>
              <a:t>: combined multiple columns into a single column with a key-value pair format</a:t>
            </a:r>
            <a:endParaRPr lang="en-US" u="sng"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0836" y="1795002"/>
            <a:ext cx="7004515" cy="4363924"/>
          </a:xfrm>
          <a:prstGeom prst="rect">
            <a:avLst/>
          </a:prstGeom>
        </p:spPr>
      </p:pic>
      <p:sp>
        <p:nvSpPr>
          <p:cNvPr id="8" name="TextBox 7"/>
          <p:cNvSpPr txBox="1"/>
          <p:nvPr/>
        </p:nvSpPr>
        <p:spPr>
          <a:xfrm>
            <a:off x="10046110" y="6488668"/>
            <a:ext cx="2145890" cy="369332"/>
          </a:xfrm>
          <a:prstGeom prst="rect">
            <a:avLst/>
          </a:prstGeom>
          <a:noFill/>
        </p:spPr>
        <p:txBody>
          <a:bodyPr wrap="square" rtlCol="0">
            <a:spAutoFit/>
          </a:bodyPr>
          <a:lstStyle/>
          <a:p>
            <a:r>
              <a:rPr lang="en-US" dirty="0" smtClean="0"/>
              <a:t>From </a:t>
            </a:r>
            <a:r>
              <a:rPr lang="en-US" dirty="0" err="1" smtClean="0"/>
              <a:t>Boehmke</a:t>
            </a:r>
            <a:r>
              <a:rPr lang="en-US" dirty="0" smtClean="0"/>
              <a:t> 2015</a:t>
            </a:r>
            <a:endParaRPr lang="en-US" dirty="0"/>
          </a:p>
        </p:txBody>
      </p:sp>
    </p:spTree>
    <p:extLst>
      <p:ext uri="{BB962C8B-B14F-4D97-AF65-F5344CB8AC3E}">
        <p14:creationId xmlns:p14="http://schemas.microsoft.com/office/powerpoint/2010/main" val="28795284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86603"/>
            <a:ext cx="10881360" cy="774553"/>
          </a:xfrm>
        </p:spPr>
        <p:txBody>
          <a:bodyPr>
            <a:normAutofit fontScale="90000"/>
          </a:bodyPr>
          <a:lstStyle/>
          <a:p>
            <a:r>
              <a:rPr lang="en-US" dirty="0" smtClean="0"/>
              <a:t>Mess #2: Multiple variables stored in one column</a:t>
            </a:r>
            <a:endParaRPr lang="en-US" dirty="0"/>
          </a:p>
        </p:txBody>
      </p:sp>
      <p:pic>
        <p:nvPicPr>
          <p:cNvPr id="4" name="Picture 3"/>
          <p:cNvPicPr>
            <a:picLocks noChangeAspect="1"/>
          </p:cNvPicPr>
          <p:nvPr/>
        </p:nvPicPr>
        <p:blipFill>
          <a:blip r:embed="rId2"/>
          <a:stretch>
            <a:fillRect/>
          </a:stretch>
        </p:blipFill>
        <p:spPr>
          <a:xfrm>
            <a:off x="398779" y="1587500"/>
            <a:ext cx="6440625" cy="2387600"/>
          </a:xfrm>
          <a:prstGeom prst="rect">
            <a:avLst/>
          </a:prstGeom>
        </p:spPr>
      </p:pic>
      <p:sp>
        <p:nvSpPr>
          <p:cNvPr id="5" name="TextBox 4"/>
          <p:cNvSpPr txBox="1"/>
          <p:nvPr/>
        </p:nvSpPr>
        <p:spPr>
          <a:xfrm>
            <a:off x="398780" y="1218168"/>
            <a:ext cx="776816" cy="369332"/>
          </a:xfrm>
          <a:prstGeom prst="rect">
            <a:avLst/>
          </a:prstGeom>
          <a:noFill/>
        </p:spPr>
        <p:txBody>
          <a:bodyPr wrap="none" rtlCol="0">
            <a:spAutoFit/>
          </a:bodyPr>
          <a:lstStyle/>
          <a:p>
            <a:r>
              <a:rPr lang="en-US" dirty="0" smtClean="0"/>
              <a:t>Messy</a:t>
            </a:r>
            <a:endParaRPr lang="en-US" dirty="0"/>
          </a:p>
        </p:txBody>
      </p:sp>
      <p:pic>
        <p:nvPicPr>
          <p:cNvPr id="6" name="Picture 5"/>
          <p:cNvPicPr>
            <a:picLocks noChangeAspect="1"/>
          </p:cNvPicPr>
          <p:nvPr/>
        </p:nvPicPr>
        <p:blipFill>
          <a:blip r:embed="rId3"/>
          <a:stretch>
            <a:fillRect/>
          </a:stretch>
        </p:blipFill>
        <p:spPr>
          <a:xfrm>
            <a:off x="8685519" y="1587500"/>
            <a:ext cx="2776231" cy="3213100"/>
          </a:xfrm>
          <a:prstGeom prst="rect">
            <a:avLst/>
          </a:prstGeom>
        </p:spPr>
      </p:pic>
      <p:sp>
        <p:nvSpPr>
          <p:cNvPr id="7" name="TextBox 6"/>
          <p:cNvSpPr txBox="1"/>
          <p:nvPr/>
        </p:nvSpPr>
        <p:spPr>
          <a:xfrm>
            <a:off x="8685519" y="1218168"/>
            <a:ext cx="575799" cy="369332"/>
          </a:xfrm>
          <a:prstGeom prst="rect">
            <a:avLst/>
          </a:prstGeom>
          <a:noFill/>
        </p:spPr>
        <p:txBody>
          <a:bodyPr wrap="none" rtlCol="0">
            <a:spAutoFit/>
          </a:bodyPr>
          <a:lstStyle/>
          <a:p>
            <a:r>
              <a:rPr lang="en-US" dirty="0" smtClean="0"/>
              <a:t>Tidy</a:t>
            </a:r>
            <a:endParaRPr lang="en-US" dirty="0"/>
          </a:p>
        </p:txBody>
      </p:sp>
      <p:sp>
        <p:nvSpPr>
          <p:cNvPr id="8" name="Rectangle 7"/>
          <p:cNvSpPr/>
          <p:nvPr/>
        </p:nvSpPr>
        <p:spPr>
          <a:xfrm>
            <a:off x="259078" y="5258832"/>
            <a:ext cx="9138921" cy="954107"/>
          </a:xfrm>
          <a:prstGeom prst="rect">
            <a:avLst/>
          </a:prstGeom>
        </p:spPr>
        <p:txBody>
          <a:bodyPr wrap="square">
            <a:spAutoFit/>
          </a:bodyPr>
          <a:lstStyle/>
          <a:p>
            <a:r>
              <a:rPr lang="en-US" sz="2800" u="sng" dirty="0"/>
              <a:t>Separate</a:t>
            </a:r>
            <a:r>
              <a:rPr lang="en-US" sz="2800" dirty="0"/>
              <a:t>: split a single variable into multiple variables. Useful when values represent many attributes (e.g., sex and age).</a:t>
            </a:r>
          </a:p>
        </p:txBody>
      </p:sp>
      <p:sp>
        <p:nvSpPr>
          <p:cNvPr id="9" name="TextBox 8"/>
          <p:cNvSpPr txBox="1"/>
          <p:nvPr/>
        </p:nvSpPr>
        <p:spPr>
          <a:xfrm>
            <a:off x="240584" y="4606224"/>
            <a:ext cx="5432834" cy="646331"/>
          </a:xfrm>
          <a:prstGeom prst="rect">
            <a:avLst/>
          </a:prstGeom>
          <a:noFill/>
        </p:spPr>
        <p:txBody>
          <a:bodyPr wrap="none" rtlCol="0">
            <a:spAutoFit/>
          </a:bodyPr>
          <a:lstStyle/>
          <a:p>
            <a:r>
              <a:rPr lang="en-US" sz="3600" dirty="0" smtClean="0">
                <a:solidFill>
                  <a:schemeClr val="tx1">
                    <a:lumMod val="75000"/>
                    <a:lumOff val="25000"/>
                  </a:schemeClr>
                </a:solidFill>
              </a:rPr>
              <a:t>Data tidying verbs: Separate</a:t>
            </a:r>
            <a:endParaRPr lang="en-US" sz="3600" dirty="0">
              <a:solidFill>
                <a:schemeClr val="tx1">
                  <a:lumMod val="75000"/>
                  <a:lumOff val="25000"/>
                </a:schemeClr>
              </a:solidFill>
            </a:endParaRPr>
          </a:p>
        </p:txBody>
      </p:sp>
    </p:spTree>
    <p:extLst>
      <p:ext uri="{BB962C8B-B14F-4D97-AF65-F5344CB8AC3E}">
        <p14:creationId xmlns:p14="http://schemas.microsoft.com/office/powerpoint/2010/main" val="2774519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2562122" y="2845401"/>
            <a:ext cx="2826381" cy="2082199"/>
          </a:xfrm>
          <a:prstGeom prst="rect">
            <a:avLst/>
          </a:prstGeom>
          <a:solidFill>
            <a:schemeClr val="accent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009328" y="2831205"/>
            <a:ext cx="943567" cy="3463086"/>
          </a:xfrm>
          <a:prstGeom prst="rect">
            <a:avLst/>
          </a:prstGeom>
          <a:solidFill>
            <a:schemeClr val="accent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0934700" y="2895601"/>
            <a:ext cx="873978" cy="2031999"/>
          </a:xfrm>
          <a:prstGeom prst="rect">
            <a:avLst/>
          </a:prstGeom>
          <a:solidFill>
            <a:schemeClr val="accent1">
              <a:alpha val="2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5900129" y="2831205"/>
            <a:ext cx="3089254" cy="3227262"/>
          </a:xfrm>
          <a:prstGeom prst="rect">
            <a:avLst/>
          </a:prstGeom>
        </p:spPr>
      </p:pic>
      <p:pic>
        <p:nvPicPr>
          <p:cNvPr id="3" name="Picture 2"/>
          <p:cNvPicPr>
            <a:picLocks noChangeAspect="1"/>
          </p:cNvPicPr>
          <p:nvPr/>
        </p:nvPicPr>
        <p:blipFill>
          <a:blip r:embed="rId3"/>
          <a:stretch>
            <a:fillRect/>
          </a:stretch>
        </p:blipFill>
        <p:spPr>
          <a:xfrm>
            <a:off x="270404" y="2870200"/>
            <a:ext cx="5118100" cy="2057400"/>
          </a:xfrm>
          <a:prstGeom prst="rect">
            <a:avLst/>
          </a:prstGeom>
        </p:spPr>
      </p:pic>
      <p:sp>
        <p:nvSpPr>
          <p:cNvPr id="2" name="Title 1"/>
          <p:cNvSpPr>
            <a:spLocks noGrp="1"/>
          </p:cNvSpPr>
          <p:nvPr>
            <p:ph type="title"/>
          </p:nvPr>
        </p:nvSpPr>
        <p:spPr>
          <a:xfrm>
            <a:off x="368300" y="286603"/>
            <a:ext cx="11516360" cy="774553"/>
          </a:xfrm>
        </p:spPr>
        <p:txBody>
          <a:bodyPr>
            <a:normAutofit fontScale="90000"/>
          </a:bodyPr>
          <a:lstStyle/>
          <a:p>
            <a:r>
              <a:rPr lang="en-US" dirty="0" smtClean="0"/>
              <a:t>Mess #3: Variables stored in both rows </a:t>
            </a:r>
            <a:r>
              <a:rPr lang="en-US" smtClean="0"/>
              <a:t>and columns</a:t>
            </a:r>
            <a:endParaRPr lang="en-US"/>
          </a:p>
        </p:txBody>
      </p:sp>
      <p:pic>
        <p:nvPicPr>
          <p:cNvPr id="4" name="Picture 3"/>
          <p:cNvPicPr>
            <a:picLocks noChangeAspect="1"/>
          </p:cNvPicPr>
          <p:nvPr/>
        </p:nvPicPr>
        <p:blipFill>
          <a:blip r:embed="rId4"/>
          <a:stretch>
            <a:fillRect/>
          </a:stretch>
        </p:blipFill>
        <p:spPr>
          <a:xfrm>
            <a:off x="9319260" y="2870200"/>
            <a:ext cx="2565400" cy="2019300"/>
          </a:xfrm>
          <a:prstGeom prst="rect">
            <a:avLst/>
          </a:prstGeom>
        </p:spPr>
      </p:pic>
      <p:sp>
        <p:nvSpPr>
          <p:cNvPr id="5" name="TextBox 4"/>
          <p:cNvSpPr txBox="1"/>
          <p:nvPr/>
        </p:nvSpPr>
        <p:spPr>
          <a:xfrm>
            <a:off x="270404" y="2500868"/>
            <a:ext cx="776816" cy="369332"/>
          </a:xfrm>
          <a:prstGeom prst="rect">
            <a:avLst/>
          </a:prstGeom>
          <a:noFill/>
        </p:spPr>
        <p:txBody>
          <a:bodyPr wrap="none" rtlCol="0">
            <a:spAutoFit/>
          </a:bodyPr>
          <a:lstStyle/>
          <a:p>
            <a:r>
              <a:rPr lang="en-US" dirty="0" smtClean="0"/>
              <a:t>Messy</a:t>
            </a:r>
            <a:endParaRPr lang="en-US" dirty="0"/>
          </a:p>
        </p:txBody>
      </p:sp>
      <p:sp>
        <p:nvSpPr>
          <p:cNvPr id="6" name="TextBox 5"/>
          <p:cNvSpPr txBox="1"/>
          <p:nvPr/>
        </p:nvSpPr>
        <p:spPr>
          <a:xfrm>
            <a:off x="9288568" y="2500868"/>
            <a:ext cx="575799" cy="369332"/>
          </a:xfrm>
          <a:prstGeom prst="rect">
            <a:avLst/>
          </a:prstGeom>
          <a:noFill/>
        </p:spPr>
        <p:txBody>
          <a:bodyPr wrap="none" rtlCol="0">
            <a:spAutoFit/>
          </a:bodyPr>
          <a:lstStyle/>
          <a:p>
            <a:r>
              <a:rPr lang="en-US" dirty="0" smtClean="0"/>
              <a:t>Tidy</a:t>
            </a:r>
            <a:endParaRPr lang="en-US" dirty="0"/>
          </a:p>
        </p:txBody>
      </p:sp>
      <p:sp>
        <p:nvSpPr>
          <p:cNvPr id="8" name="TextBox 7"/>
          <p:cNvSpPr txBox="1"/>
          <p:nvPr/>
        </p:nvSpPr>
        <p:spPr>
          <a:xfrm>
            <a:off x="5900129" y="2500868"/>
            <a:ext cx="868443" cy="369332"/>
          </a:xfrm>
          <a:prstGeom prst="rect">
            <a:avLst/>
          </a:prstGeom>
          <a:noFill/>
        </p:spPr>
        <p:txBody>
          <a:bodyPr wrap="none" rtlCol="0">
            <a:spAutoFit/>
          </a:bodyPr>
          <a:lstStyle/>
          <a:p>
            <a:r>
              <a:rPr lang="en-US" dirty="0" smtClean="0"/>
              <a:t>Molten</a:t>
            </a:r>
            <a:endParaRPr lang="en-US" dirty="0"/>
          </a:p>
        </p:txBody>
      </p:sp>
      <p:sp>
        <p:nvSpPr>
          <p:cNvPr id="10" name="Rectangle 9"/>
          <p:cNvSpPr/>
          <p:nvPr/>
        </p:nvSpPr>
        <p:spPr>
          <a:xfrm>
            <a:off x="2669757" y="1952849"/>
            <a:ext cx="9138921" cy="523220"/>
          </a:xfrm>
          <a:prstGeom prst="rect">
            <a:avLst/>
          </a:prstGeom>
        </p:spPr>
        <p:txBody>
          <a:bodyPr wrap="square">
            <a:spAutoFit/>
          </a:bodyPr>
          <a:lstStyle/>
          <a:p>
            <a:pPr algn="r"/>
            <a:r>
              <a:rPr lang="en-US" sz="2800" u="sng" dirty="0" smtClean="0"/>
              <a:t>Spread</a:t>
            </a:r>
            <a:r>
              <a:rPr lang="en-US" sz="2800" dirty="0" smtClean="0"/>
              <a:t>: divide key-value rows into columns</a:t>
            </a:r>
            <a:endParaRPr lang="en-US" sz="2800" dirty="0"/>
          </a:p>
        </p:txBody>
      </p:sp>
      <p:sp>
        <p:nvSpPr>
          <p:cNvPr id="11" name="TextBox 10"/>
          <p:cNvSpPr txBox="1"/>
          <p:nvPr/>
        </p:nvSpPr>
        <p:spPr>
          <a:xfrm>
            <a:off x="6802115" y="1445018"/>
            <a:ext cx="5082545" cy="646331"/>
          </a:xfrm>
          <a:prstGeom prst="rect">
            <a:avLst/>
          </a:prstGeom>
          <a:noFill/>
        </p:spPr>
        <p:txBody>
          <a:bodyPr wrap="none" rtlCol="0">
            <a:spAutoFit/>
          </a:bodyPr>
          <a:lstStyle/>
          <a:p>
            <a:r>
              <a:rPr lang="en-US" sz="3600" dirty="0" smtClean="0">
                <a:solidFill>
                  <a:schemeClr val="tx1">
                    <a:lumMod val="75000"/>
                    <a:lumOff val="25000"/>
                  </a:schemeClr>
                </a:solidFill>
              </a:rPr>
              <a:t>Data tidying verbs: Spread</a:t>
            </a:r>
            <a:endParaRPr lang="en-US" sz="3600" dirty="0">
              <a:solidFill>
                <a:schemeClr val="tx1">
                  <a:lumMod val="75000"/>
                  <a:lumOff val="25000"/>
                </a:schemeClr>
              </a:solidFill>
            </a:endParaRPr>
          </a:p>
        </p:txBody>
      </p:sp>
      <p:sp>
        <p:nvSpPr>
          <p:cNvPr id="14" name="TextBox 13"/>
          <p:cNvSpPr txBox="1"/>
          <p:nvPr/>
        </p:nvSpPr>
        <p:spPr>
          <a:xfrm>
            <a:off x="2562121" y="4520168"/>
            <a:ext cx="833433" cy="369332"/>
          </a:xfrm>
          <a:prstGeom prst="rect">
            <a:avLst/>
          </a:prstGeom>
          <a:noFill/>
        </p:spPr>
        <p:txBody>
          <a:bodyPr wrap="none" rtlCol="0">
            <a:spAutoFit/>
          </a:bodyPr>
          <a:lstStyle/>
          <a:p>
            <a:r>
              <a:rPr lang="en-US" dirty="0" smtClean="0"/>
              <a:t>Gather</a:t>
            </a:r>
            <a:endParaRPr lang="en-US" dirty="0"/>
          </a:p>
        </p:txBody>
      </p:sp>
      <p:sp>
        <p:nvSpPr>
          <p:cNvPr id="15" name="TextBox 14"/>
          <p:cNvSpPr txBox="1"/>
          <p:nvPr/>
        </p:nvSpPr>
        <p:spPr>
          <a:xfrm>
            <a:off x="8133472" y="5937838"/>
            <a:ext cx="837280" cy="369332"/>
          </a:xfrm>
          <a:prstGeom prst="rect">
            <a:avLst/>
          </a:prstGeom>
          <a:noFill/>
        </p:spPr>
        <p:txBody>
          <a:bodyPr wrap="none" rtlCol="0">
            <a:spAutoFit/>
          </a:bodyPr>
          <a:lstStyle/>
          <a:p>
            <a:r>
              <a:rPr lang="en-US" dirty="0" smtClean="0"/>
              <a:t>Spread</a:t>
            </a:r>
            <a:endParaRPr lang="en-US" dirty="0"/>
          </a:p>
        </p:txBody>
      </p:sp>
    </p:spTree>
    <p:extLst>
      <p:ext uri="{BB962C8B-B14F-4D97-AF65-F5344CB8AC3E}">
        <p14:creationId xmlns:p14="http://schemas.microsoft.com/office/powerpoint/2010/main" val="1187534199"/>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2044</TotalTime>
  <Words>1064</Words>
  <Application>Microsoft Macintosh PowerPoint</Application>
  <PresentationFormat>Widescreen</PresentationFormat>
  <Paragraphs>112</Paragraphs>
  <Slides>18</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Calibri</vt:lpstr>
      <vt:lpstr>Calibri Light</vt:lpstr>
      <vt:lpstr>Consolas</vt:lpstr>
      <vt:lpstr>Retrospect</vt:lpstr>
      <vt:lpstr>Tidy data, wrangling, and pipelines in R</vt:lpstr>
      <vt:lpstr>Data structure semantics</vt:lpstr>
      <vt:lpstr>Data structure semantics</vt:lpstr>
      <vt:lpstr>Data wrangling grammar</vt:lpstr>
      <vt:lpstr>Tidy data</vt:lpstr>
      <vt:lpstr>Mess #1: Column headers are values, not var. names</vt:lpstr>
      <vt:lpstr>Data tidying verbs: Gather</vt:lpstr>
      <vt:lpstr>Mess #2: Multiple variables stored in one column</vt:lpstr>
      <vt:lpstr>Mess #3: Variables stored in both rows and columns</vt:lpstr>
      <vt:lpstr>Summary of data tidying verbs</vt:lpstr>
      <vt:lpstr>Core data wrangling verbs</vt:lpstr>
      <vt:lpstr>Other data wrangling verbs</vt:lpstr>
      <vt:lpstr>Data pipelines</vt:lpstr>
      <vt:lpstr>Data pipelines</vt:lpstr>
      <vt:lpstr>Data pipelines</vt:lpstr>
      <vt:lpstr>Use of "this" dataset in dplyr</vt:lpstr>
      <vt:lpstr>Join types</vt:lpstr>
      <vt:lpstr>Special values to watch out for</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Hallquist</dc:creator>
  <cp:lastModifiedBy>Michael Hallquist</cp:lastModifiedBy>
  <cp:revision>81</cp:revision>
  <dcterms:created xsi:type="dcterms:W3CDTF">2016-08-23T10:47:43Z</dcterms:created>
  <dcterms:modified xsi:type="dcterms:W3CDTF">2017-08-17T01:48:52Z</dcterms:modified>
</cp:coreProperties>
</file>

<file path=docProps/thumbnail.jpeg>
</file>